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Montserrat SemiBold"/>
      <p:regular r:id="rId29"/>
      <p:bold r:id="rId30"/>
      <p:italic r:id="rId31"/>
      <p:boldItalic r:id="rId32"/>
    </p:embeddedFont>
    <p:embeddedFont>
      <p:font typeface="Montserrat"/>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SemiBol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SemiBold-italic.fntdata"/><Relationship Id="rId30" Type="http://schemas.openxmlformats.org/officeDocument/2006/relationships/font" Target="fonts/MontserratSemiBold-bold.fntdata"/><Relationship Id="rId11" Type="http://schemas.openxmlformats.org/officeDocument/2006/relationships/slide" Target="slides/slide6.xml"/><Relationship Id="rId33" Type="http://schemas.openxmlformats.org/officeDocument/2006/relationships/font" Target="fonts/Montserrat-regular.fntdata"/><Relationship Id="rId10" Type="http://schemas.openxmlformats.org/officeDocument/2006/relationships/slide" Target="slides/slide5.xml"/><Relationship Id="rId32" Type="http://schemas.openxmlformats.org/officeDocument/2006/relationships/font" Target="fonts/MontserratSemiBold-boldItalic.fntdata"/><Relationship Id="rId13" Type="http://schemas.openxmlformats.org/officeDocument/2006/relationships/slide" Target="slides/slide8.xml"/><Relationship Id="rId35" Type="http://schemas.openxmlformats.org/officeDocument/2006/relationships/font" Target="fonts/Montserrat-italic.fntdata"/><Relationship Id="rId12" Type="http://schemas.openxmlformats.org/officeDocument/2006/relationships/slide" Target="slides/slide7.xml"/><Relationship Id="rId34" Type="http://schemas.openxmlformats.org/officeDocument/2006/relationships/font" Target="fonts/Montserrat-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Montserrat-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3bacf1e03b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bacf1e03b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3bb209fb4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bb209fb4f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3bacf1e03b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bacf1e03b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Emoji is placed on average at 2/3rds of the length of the tweet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3bb209fb4f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bb209fb4f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3bacf1e03b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bacf1e03b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3bb209fb4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bb209fb4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3bacf1e03b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bacf1e03b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3bacf1e03b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bacf1e03b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3bb209fb4f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bb209fb4f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3bb209fb4f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3bb209fb4f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3bb209fb4f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bb209fb4f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3bb209fb4f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bb209fb4f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3bb209fb4f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bb209fb4f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3bb209fb4f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bb209fb4f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3bb8f1af3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bb8f1af3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3bb209fb4f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bb209fb4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rgbClr val="660000"/>
              </a:buClr>
              <a:buSzPts val="1000"/>
              <a:buFont typeface="Montserrat"/>
              <a:buChar char="●"/>
            </a:pPr>
            <a:r>
              <a:rPr lang="en" sz="1000">
                <a:solidFill>
                  <a:schemeClr val="dk1"/>
                </a:solidFill>
                <a:latin typeface="Montserrat"/>
                <a:ea typeface="Montserrat"/>
                <a:cs typeface="Montserrat"/>
                <a:sym typeface="Montserrat"/>
              </a:rPr>
              <a:t>First used by prof scott fahlman sept 19, 1982 @ carnegie mellon university :-) &amp; :-( used to distinguish serious posts from jokes</a:t>
            </a:r>
            <a:endParaRPr sz="1000">
              <a:solidFill>
                <a:schemeClr val="dk1"/>
              </a:solidFill>
              <a:latin typeface="Montserrat"/>
              <a:ea typeface="Montserrat"/>
              <a:cs typeface="Montserrat"/>
              <a:sym typeface="Montserrat"/>
            </a:endParaRPr>
          </a:p>
          <a:p>
            <a:pPr indent="-292100" lvl="0" marL="457200" rtl="0" algn="l">
              <a:spcBef>
                <a:spcPts val="0"/>
              </a:spcBef>
              <a:spcAft>
                <a:spcPts val="0"/>
              </a:spcAft>
              <a:buClr>
                <a:srgbClr val="660000"/>
              </a:buClr>
              <a:buSzPts val="1000"/>
              <a:buFont typeface="Montserrat"/>
              <a:buChar char="●"/>
            </a:pPr>
            <a:r>
              <a:rPr lang="en" sz="1000">
                <a:solidFill>
                  <a:schemeClr val="dk1"/>
                </a:solidFill>
                <a:latin typeface="Montserrat"/>
                <a:ea typeface="Montserrat"/>
                <a:cs typeface="Montserrat"/>
                <a:sym typeface="Montserrat"/>
              </a:rPr>
              <a:t>Etymology - “picture character” in japanese e (picture) + moji (character)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3bb209fb4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bb209fb4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3bb209fb4f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bb209fb4f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3bacf1e03b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bacf1e03b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3bacf1e03b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bacf1e03b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3bacf1e03b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bacf1e03b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3bb209fb4f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bb209fb4f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blipFill>
          <a:blip r:embed="rId2">
            <a:alphaModFix/>
          </a:blip>
          <a:stretch>
            <a:fillRect/>
          </a:stretch>
        </a:blipFill>
      </p:bgPr>
    </p:bg>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 name="Google Shape;12;p2"/>
          <p:cNvSpPr txBox="1"/>
          <p:nvPr>
            <p:ph idx="1" type="subTitle"/>
          </p:nvPr>
        </p:nvSpPr>
        <p:spPr>
          <a:xfrm>
            <a:off x="311700" y="35199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7" name="Shape 47"/>
        <p:cNvGrpSpPr/>
        <p:nvPr/>
      </p:nvGrpSpPr>
      <p:grpSpPr>
        <a:xfrm>
          <a:off x="0" y="0"/>
          <a:ext cx="0" cy="0"/>
          <a:chOff x="0" y="0"/>
          <a:chExt cx="0" cy="0"/>
        </a:xfrm>
      </p:grpSpPr>
      <p:sp>
        <p:nvSpPr>
          <p:cNvPr id="48" name="Google Shape;48;p11"/>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0" name="Shape 50"/>
        <p:cNvGrpSpPr/>
        <p:nvPr/>
      </p:nvGrpSpPr>
      <p:grpSpPr>
        <a:xfrm>
          <a:off x="0" y="0"/>
          <a:ext cx="0" cy="0"/>
          <a:chOff x="0" y="0"/>
          <a:chExt cx="0" cy="0"/>
        </a:xfrm>
      </p:grpSpPr>
      <p:sp>
        <p:nvSpPr>
          <p:cNvPr id="51" name="Google Shape;51;p1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2"/>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3" name="Google Shape;53;p12"/>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4" name="Google Shape;54;p12"/>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55" name="Google Shape;55;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6" name="Shape 56"/>
        <p:cNvGrpSpPr/>
        <p:nvPr/>
      </p:nvGrpSpPr>
      <p:grpSpPr>
        <a:xfrm>
          <a:off x="0" y="0"/>
          <a:ext cx="0" cy="0"/>
          <a:chOff x="0" y="0"/>
          <a:chExt cx="0" cy="0"/>
        </a:xfrm>
      </p:grpSpPr>
      <p:sp>
        <p:nvSpPr>
          <p:cNvPr id="57" name="Google Shape;57;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8" name="Shape 58"/>
        <p:cNvGrpSpPr/>
        <p:nvPr/>
      </p:nvGrpSpPr>
      <p:grpSpPr>
        <a:xfrm>
          <a:off x="0" y="0"/>
          <a:ext cx="0" cy="0"/>
          <a:chOff x="0" y="0"/>
          <a:chExt cx="0" cy="0"/>
        </a:xfrm>
      </p:grpSpPr>
      <p:sp>
        <p:nvSpPr>
          <p:cNvPr id="59" name="Google Shape;59;p1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0" name="Google Shape;60;p14"/>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1" name="Google Shape;61;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2" name="Shape 62"/>
        <p:cNvGrpSpPr/>
        <p:nvPr/>
      </p:nvGrpSpPr>
      <p:grpSpPr>
        <a:xfrm>
          <a:off x="0" y="0"/>
          <a:ext cx="0" cy="0"/>
          <a:chOff x="0" y="0"/>
          <a:chExt cx="0" cy="0"/>
        </a:xfrm>
      </p:grpSpPr>
      <p:sp>
        <p:nvSpPr>
          <p:cNvPr id="63" name="Google Shape;6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3"/>
          <p:cNvSpPr/>
          <p:nvPr/>
        </p:nvSpPr>
        <p:spPr>
          <a:xfrm>
            <a:off x="147975" y="175400"/>
            <a:ext cx="3903600" cy="732900"/>
          </a:xfrm>
          <a:prstGeom prst="rect">
            <a:avLst/>
          </a:prstGeom>
          <a:solidFill>
            <a:srgbClr val="C6FFFD"/>
          </a:solidFill>
          <a:ln cap="flat" cmpd="sng" w="38100">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148065" y="227862"/>
            <a:ext cx="3903600" cy="639300"/>
          </a:xfrm>
          <a:prstGeom prst="rect">
            <a:avLst/>
          </a:prstGeom>
          <a:noFill/>
          <a:ln>
            <a:noFill/>
          </a:ln>
        </p:spPr>
        <p:txBody>
          <a:bodyPr anchorCtr="0" anchor="ctr" bIns="91425" lIns="91425" spcFirstLastPara="1" rIns="91425" wrap="square" tIns="91425"/>
          <a:lstStyle>
            <a:lvl1pPr lvl="0" rtl="0" algn="ctr">
              <a:spcBef>
                <a:spcPts val="0"/>
              </a:spcBef>
              <a:spcAft>
                <a:spcPts val="0"/>
              </a:spcAft>
              <a:buSzPts val="2000"/>
              <a:buNone/>
              <a:defRPr sz="2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 name="Google Shape;18;p3"/>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lnSpc>
                <a:spcPct val="115000"/>
              </a:lnSpc>
              <a:spcBef>
                <a:spcPts val="0"/>
              </a:spcBef>
              <a:spcAft>
                <a:spcPts val="0"/>
              </a:spcAft>
              <a:buClr>
                <a:srgbClr val="660000"/>
              </a:buClr>
              <a:buSzPts val="1800"/>
              <a:buFont typeface="Rockwell"/>
              <a:buChar char="●"/>
              <a:defRPr sz="1800">
                <a:latin typeface="Rockwell"/>
                <a:ea typeface="Rockwell"/>
                <a:cs typeface="Rockwell"/>
                <a:sym typeface="Rockwell"/>
              </a:defRPr>
            </a:lvl1pPr>
            <a:lvl2pPr indent="-317500" lvl="1" marL="9144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2pPr>
            <a:lvl3pPr indent="-317500" lvl="2" marL="13716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3pPr>
            <a:lvl4pPr indent="-317500" lvl="3" marL="18288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4pPr>
            <a:lvl5pPr indent="-317500" lvl="4" marL="22860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5pPr>
            <a:lvl6pPr indent="-317500" lvl="5" marL="27432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6pPr>
            <a:lvl7pPr indent="-317500" lvl="6" marL="32004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7pPr>
            <a:lvl8pPr indent="-317500" lvl="7" marL="36576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8pPr>
            <a:lvl9pPr indent="-317500" lvl="8" marL="4114800" rtl="0">
              <a:lnSpc>
                <a:spcPct val="115000"/>
              </a:lnSpc>
              <a:spcBef>
                <a:spcPts val="1600"/>
              </a:spcBef>
              <a:spcAft>
                <a:spcPts val="1600"/>
              </a:spcAft>
              <a:buClr>
                <a:srgbClr val="660000"/>
              </a:buClr>
              <a:buSzPts val="1400"/>
              <a:buFont typeface="Rockwell"/>
              <a:buChar char="■"/>
              <a:defRPr>
                <a:latin typeface="Rockwell"/>
                <a:ea typeface="Rockwell"/>
                <a:cs typeface="Rockwell"/>
                <a:sym typeface="Rockwe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1">
  <p:cSld name="SECTION_HEADER_1">
    <p:spTree>
      <p:nvGrpSpPr>
        <p:cNvPr id="19" name="Shape 19"/>
        <p:cNvGrpSpPr/>
        <p:nvPr/>
      </p:nvGrpSpPr>
      <p:grpSpPr>
        <a:xfrm>
          <a:off x="0" y="0"/>
          <a:ext cx="0" cy="0"/>
          <a:chOff x="0" y="0"/>
          <a:chExt cx="0" cy="0"/>
        </a:xfrm>
      </p:grpSpPr>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 name="Google Shape;21;p4"/>
          <p:cNvSpPr/>
          <p:nvPr/>
        </p:nvSpPr>
        <p:spPr>
          <a:xfrm>
            <a:off x="5783499" y="404000"/>
            <a:ext cx="2916600" cy="686400"/>
          </a:xfrm>
          <a:prstGeom prst="rect">
            <a:avLst/>
          </a:prstGeom>
          <a:solidFill>
            <a:srgbClr val="C6FFFD"/>
          </a:solidFill>
          <a:ln cap="flat" cmpd="sng" w="38100">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5783567" y="453136"/>
            <a:ext cx="2916600" cy="598800"/>
          </a:xfrm>
          <a:prstGeom prst="rect">
            <a:avLst/>
          </a:prstGeom>
          <a:noFill/>
          <a:ln>
            <a:noFill/>
          </a:ln>
        </p:spPr>
        <p:txBody>
          <a:bodyPr anchorCtr="0" anchor="ctr" bIns="91425" lIns="91425" spcFirstLastPara="1" rIns="91425" wrap="square" tIns="91425"/>
          <a:lstStyle>
            <a:lvl1pPr lvl="0" rtl="0" algn="ctr">
              <a:spcBef>
                <a:spcPts val="0"/>
              </a:spcBef>
              <a:spcAft>
                <a:spcPts val="0"/>
              </a:spcAft>
              <a:buSzPts val="2000"/>
              <a:buNone/>
              <a:defRPr sz="2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 name="Google Shape;23;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lnSpc>
                <a:spcPct val="115000"/>
              </a:lnSpc>
              <a:spcBef>
                <a:spcPts val="0"/>
              </a:spcBef>
              <a:spcAft>
                <a:spcPts val="0"/>
              </a:spcAft>
              <a:buClr>
                <a:srgbClr val="660000"/>
              </a:buClr>
              <a:buSzPts val="1800"/>
              <a:buFont typeface="Rockwell"/>
              <a:buChar char="●"/>
              <a:defRPr sz="1800">
                <a:latin typeface="Rockwell"/>
                <a:ea typeface="Rockwell"/>
                <a:cs typeface="Rockwell"/>
                <a:sym typeface="Rockwell"/>
              </a:defRPr>
            </a:lvl1pPr>
            <a:lvl2pPr indent="-317500" lvl="1" marL="9144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2pPr>
            <a:lvl3pPr indent="-317500" lvl="2" marL="13716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3pPr>
            <a:lvl4pPr indent="-317500" lvl="3" marL="18288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4pPr>
            <a:lvl5pPr indent="-317500" lvl="4" marL="22860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5pPr>
            <a:lvl6pPr indent="-317500" lvl="5" marL="27432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6pPr>
            <a:lvl7pPr indent="-317500" lvl="6" marL="32004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7pPr>
            <a:lvl8pPr indent="-317500" lvl="7" marL="3657600" rtl="0">
              <a:lnSpc>
                <a:spcPct val="115000"/>
              </a:lnSpc>
              <a:spcBef>
                <a:spcPts val="1600"/>
              </a:spcBef>
              <a:spcAft>
                <a:spcPts val="0"/>
              </a:spcAft>
              <a:buClr>
                <a:srgbClr val="660000"/>
              </a:buClr>
              <a:buSzPts val="1400"/>
              <a:buFont typeface="Rockwell"/>
              <a:buChar char="○"/>
              <a:defRPr>
                <a:latin typeface="Rockwell"/>
                <a:ea typeface="Rockwell"/>
                <a:cs typeface="Rockwell"/>
                <a:sym typeface="Rockwell"/>
              </a:defRPr>
            </a:lvl8pPr>
            <a:lvl9pPr indent="-317500" lvl="8" marL="4114800" rtl="0">
              <a:lnSpc>
                <a:spcPct val="115000"/>
              </a:lnSpc>
              <a:spcBef>
                <a:spcPts val="1600"/>
              </a:spcBef>
              <a:spcAft>
                <a:spcPts val="1600"/>
              </a:spcAft>
              <a:buClr>
                <a:srgbClr val="660000"/>
              </a:buClr>
              <a:buSzPts val="1400"/>
              <a:buFont typeface="Rockwell"/>
              <a:buChar char="■"/>
              <a:defRPr>
                <a:latin typeface="Rockwell"/>
                <a:ea typeface="Rockwell"/>
                <a:cs typeface="Rockwell"/>
                <a:sym typeface="Rockwe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1 1">
  <p:cSld name="SECTION_HEADER_1_1">
    <p:spTree>
      <p:nvGrpSpPr>
        <p:cNvPr id="24" name="Shape 24"/>
        <p:cNvGrpSpPr/>
        <p:nvPr/>
      </p:nvGrpSpPr>
      <p:grpSpPr>
        <a:xfrm>
          <a:off x="0" y="0"/>
          <a:ext cx="0" cy="0"/>
          <a:chOff x="0" y="0"/>
          <a:chExt cx="0" cy="0"/>
        </a:xfrm>
      </p:grpSpPr>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5"/>
          <p:cNvSpPr/>
          <p:nvPr/>
        </p:nvSpPr>
        <p:spPr>
          <a:xfrm>
            <a:off x="2407450" y="125476"/>
            <a:ext cx="4329000" cy="708900"/>
          </a:xfrm>
          <a:prstGeom prst="rect">
            <a:avLst/>
          </a:prstGeom>
          <a:solidFill>
            <a:srgbClr val="C6FFFD"/>
          </a:solidFill>
          <a:ln cap="flat" cmpd="sng" w="38100">
            <a:solidFill>
              <a:srgbClr val="000000"/>
            </a:solidFill>
            <a:prstDash val="solid"/>
            <a:round/>
            <a:headEnd len="sm" w="sm" type="none"/>
            <a:tailEnd len="sm" w="sm" type="none"/>
          </a:ln>
          <a:effectLst>
            <a:outerShdw blurRad="28575" rotWithShape="0" algn="bl" dir="5400000" dist="38100">
              <a:srgbClr val="000000">
                <a:alpha val="41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2407550" y="176213"/>
            <a:ext cx="4329000" cy="618300"/>
          </a:xfrm>
          <a:prstGeom prst="rect">
            <a:avLst/>
          </a:prstGeom>
          <a:noFill/>
          <a:ln>
            <a:noFill/>
          </a:ln>
        </p:spPr>
        <p:txBody>
          <a:bodyPr anchorCtr="0" anchor="ctr" bIns="91425" lIns="91425" spcFirstLastPara="1" rIns="91425" wrap="square" tIns="91425"/>
          <a:lstStyle>
            <a:lvl1pPr lvl="0" rtl="0" algn="ctr">
              <a:spcBef>
                <a:spcPts val="0"/>
              </a:spcBef>
              <a:spcAft>
                <a:spcPts val="0"/>
              </a:spcAft>
              <a:buSzPts val="2000"/>
              <a:buNone/>
              <a:defRPr sz="2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8" name="Google Shape;28;p5"/>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lnSpc>
                <a:spcPct val="115000"/>
              </a:lnSpc>
              <a:spcBef>
                <a:spcPts val="0"/>
              </a:spcBef>
              <a:spcAft>
                <a:spcPts val="0"/>
              </a:spcAft>
              <a:buClr>
                <a:srgbClr val="000000"/>
              </a:buClr>
              <a:buSzPts val="1800"/>
              <a:buFont typeface="Rockwell"/>
              <a:buChar char="●"/>
              <a:defRPr sz="1800">
                <a:latin typeface="Rockwell"/>
                <a:ea typeface="Rockwell"/>
                <a:cs typeface="Rockwell"/>
                <a:sym typeface="Rockwell"/>
              </a:defRPr>
            </a:lvl1pPr>
            <a:lvl2pPr indent="-317500" lvl="1" marL="914400" rtl="0">
              <a:lnSpc>
                <a:spcPct val="115000"/>
              </a:lnSpc>
              <a:spcBef>
                <a:spcPts val="1600"/>
              </a:spcBef>
              <a:spcAft>
                <a:spcPts val="0"/>
              </a:spcAft>
              <a:buClr>
                <a:srgbClr val="000000"/>
              </a:buClr>
              <a:buSzPts val="1400"/>
              <a:buFont typeface="Rockwell"/>
              <a:buChar char="○"/>
              <a:defRPr>
                <a:latin typeface="Rockwell"/>
                <a:ea typeface="Rockwell"/>
                <a:cs typeface="Rockwell"/>
                <a:sym typeface="Rockwell"/>
              </a:defRPr>
            </a:lvl2pPr>
            <a:lvl3pPr indent="-317500" lvl="2" marL="1371600" rtl="0">
              <a:lnSpc>
                <a:spcPct val="115000"/>
              </a:lnSpc>
              <a:spcBef>
                <a:spcPts val="1600"/>
              </a:spcBef>
              <a:spcAft>
                <a:spcPts val="0"/>
              </a:spcAft>
              <a:buClr>
                <a:srgbClr val="000000"/>
              </a:buClr>
              <a:buSzPts val="1400"/>
              <a:buFont typeface="Rockwell"/>
              <a:buChar char="■"/>
              <a:defRPr>
                <a:latin typeface="Rockwell"/>
                <a:ea typeface="Rockwell"/>
                <a:cs typeface="Rockwell"/>
                <a:sym typeface="Rockwell"/>
              </a:defRPr>
            </a:lvl3pPr>
            <a:lvl4pPr indent="-317500" lvl="3" marL="1828800" rtl="0">
              <a:lnSpc>
                <a:spcPct val="115000"/>
              </a:lnSpc>
              <a:spcBef>
                <a:spcPts val="1600"/>
              </a:spcBef>
              <a:spcAft>
                <a:spcPts val="0"/>
              </a:spcAft>
              <a:buClr>
                <a:srgbClr val="000000"/>
              </a:buClr>
              <a:buSzPts val="1400"/>
              <a:buFont typeface="Rockwell"/>
              <a:buChar char="●"/>
              <a:defRPr>
                <a:latin typeface="Rockwell"/>
                <a:ea typeface="Rockwell"/>
                <a:cs typeface="Rockwell"/>
                <a:sym typeface="Rockwell"/>
              </a:defRPr>
            </a:lvl4pPr>
            <a:lvl5pPr indent="-317500" lvl="4" marL="2286000" rtl="0">
              <a:lnSpc>
                <a:spcPct val="115000"/>
              </a:lnSpc>
              <a:spcBef>
                <a:spcPts val="1600"/>
              </a:spcBef>
              <a:spcAft>
                <a:spcPts val="0"/>
              </a:spcAft>
              <a:buClr>
                <a:srgbClr val="000000"/>
              </a:buClr>
              <a:buSzPts val="1400"/>
              <a:buFont typeface="Rockwell"/>
              <a:buChar char="○"/>
              <a:defRPr>
                <a:latin typeface="Rockwell"/>
                <a:ea typeface="Rockwell"/>
                <a:cs typeface="Rockwell"/>
                <a:sym typeface="Rockwell"/>
              </a:defRPr>
            </a:lvl5pPr>
            <a:lvl6pPr indent="-317500" lvl="5" marL="2743200" rtl="0">
              <a:lnSpc>
                <a:spcPct val="115000"/>
              </a:lnSpc>
              <a:spcBef>
                <a:spcPts val="1600"/>
              </a:spcBef>
              <a:spcAft>
                <a:spcPts val="0"/>
              </a:spcAft>
              <a:buClr>
                <a:srgbClr val="000000"/>
              </a:buClr>
              <a:buSzPts val="1400"/>
              <a:buFont typeface="Rockwell"/>
              <a:buChar char="■"/>
              <a:defRPr>
                <a:latin typeface="Rockwell"/>
                <a:ea typeface="Rockwell"/>
                <a:cs typeface="Rockwell"/>
                <a:sym typeface="Rockwell"/>
              </a:defRPr>
            </a:lvl6pPr>
            <a:lvl7pPr indent="-317500" lvl="6" marL="3200400" rtl="0">
              <a:lnSpc>
                <a:spcPct val="115000"/>
              </a:lnSpc>
              <a:spcBef>
                <a:spcPts val="1600"/>
              </a:spcBef>
              <a:spcAft>
                <a:spcPts val="0"/>
              </a:spcAft>
              <a:buClr>
                <a:srgbClr val="000000"/>
              </a:buClr>
              <a:buSzPts val="1400"/>
              <a:buFont typeface="Rockwell"/>
              <a:buChar char="●"/>
              <a:defRPr>
                <a:latin typeface="Rockwell"/>
                <a:ea typeface="Rockwell"/>
                <a:cs typeface="Rockwell"/>
                <a:sym typeface="Rockwell"/>
              </a:defRPr>
            </a:lvl7pPr>
            <a:lvl8pPr indent="-317500" lvl="7" marL="3657600" rtl="0">
              <a:lnSpc>
                <a:spcPct val="115000"/>
              </a:lnSpc>
              <a:spcBef>
                <a:spcPts val="1600"/>
              </a:spcBef>
              <a:spcAft>
                <a:spcPts val="0"/>
              </a:spcAft>
              <a:buClr>
                <a:srgbClr val="000000"/>
              </a:buClr>
              <a:buSzPts val="1400"/>
              <a:buFont typeface="Rockwell"/>
              <a:buChar char="○"/>
              <a:defRPr>
                <a:latin typeface="Rockwell"/>
                <a:ea typeface="Rockwell"/>
                <a:cs typeface="Rockwell"/>
                <a:sym typeface="Rockwell"/>
              </a:defRPr>
            </a:lvl8pPr>
            <a:lvl9pPr indent="-317500" lvl="8" marL="4114800" rtl="0">
              <a:lnSpc>
                <a:spcPct val="115000"/>
              </a:lnSpc>
              <a:spcBef>
                <a:spcPts val="1600"/>
              </a:spcBef>
              <a:spcAft>
                <a:spcPts val="1600"/>
              </a:spcAft>
              <a:buClr>
                <a:srgbClr val="660000"/>
              </a:buClr>
              <a:buSzPts val="1400"/>
              <a:buFont typeface="Rockwell"/>
              <a:buChar char="■"/>
              <a:defRPr>
                <a:latin typeface="Rockwell"/>
                <a:ea typeface="Rockwell"/>
                <a:cs typeface="Rockwell"/>
                <a:sym typeface="Rockwe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 name="Google Shape;31;p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
  <p:cSld name="CUSTOM">
    <p:spTree>
      <p:nvGrpSpPr>
        <p:cNvPr id="33" name="Shape 33"/>
        <p:cNvGrpSpPr/>
        <p:nvPr/>
      </p:nvGrpSpPr>
      <p:grpSpPr>
        <a:xfrm>
          <a:off x="0" y="0"/>
          <a:ext cx="0" cy="0"/>
          <a:chOff x="0" y="0"/>
          <a:chExt cx="0" cy="0"/>
        </a:xfrm>
      </p:grpSpPr>
      <p:sp>
        <p:nvSpPr>
          <p:cNvPr id="34" name="Google Shape;34;p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5" name="Shape 35"/>
        <p:cNvGrpSpPr/>
        <p:nvPr/>
      </p:nvGrpSpPr>
      <p:grpSpPr>
        <a:xfrm>
          <a:off x="0" y="0"/>
          <a:ext cx="0" cy="0"/>
          <a:chOff x="0" y="0"/>
          <a:chExt cx="0" cy="0"/>
        </a:xfrm>
      </p:grpSpPr>
      <p:sp>
        <p:nvSpPr>
          <p:cNvPr id="36" name="Google Shape;36;p8"/>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 name="Google Shape;37;p8"/>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8" name="Google Shape;38;p8"/>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9" name="Google Shape;39;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9"/>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3" name="Shape 43"/>
        <p:cNvGrpSpPr/>
        <p:nvPr/>
      </p:nvGrpSpPr>
      <p:grpSpPr>
        <a:xfrm>
          <a:off x="0" y="0"/>
          <a:ext cx="0" cy="0"/>
          <a:chOff x="0" y="0"/>
          <a:chExt cx="0" cy="0"/>
        </a:xfrm>
      </p:grpSpPr>
      <p:sp>
        <p:nvSpPr>
          <p:cNvPr id="44" name="Google Shape;44;p10"/>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5" name="Google Shape;45;p10"/>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6" name="Google Shape;46;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6"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p:nvPr/>
        </p:nvSpPr>
        <p:spPr>
          <a:xfrm>
            <a:off x="290700" y="241350"/>
            <a:ext cx="8562600" cy="4660800"/>
          </a:xfrm>
          <a:prstGeom prst="snip2DiagRect">
            <a:avLst>
              <a:gd fmla="val 0" name="adj1"/>
              <a:gd fmla="val 16667" name="adj2"/>
            </a:avLst>
          </a:prstGeom>
          <a:gradFill>
            <a:gsLst>
              <a:gs pos="0">
                <a:srgbClr val="FFFFFF"/>
              </a:gs>
              <a:gs pos="92000">
                <a:srgbClr val="EFEFEF"/>
              </a:gs>
              <a:gs pos="100000">
                <a:srgbClr val="D9D9D9"/>
              </a:gs>
            </a:gsLst>
            <a:lin ang="5400012" scaled="0"/>
          </a:gradFill>
          <a:ln cap="flat" cmpd="sng" w="19050">
            <a:solidFill>
              <a:srgbClr val="000000"/>
            </a:solidFill>
            <a:prstDash val="solid"/>
            <a:round/>
            <a:headEnd len="sm" w="sm" type="none"/>
            <a:tailEnd len="sm" w="sm" type="none"/>
          </a:ln>
          <a:effectLst>
            <a:outerShdw blurRad="171450" rotWithShape="0" algn="bl" dir="5400000" dist="161925">
              <a:srgbClr val="000000">
                <a:alpha val="8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7" name="Google Shape;7;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1pPr>
            <a:lvl2pPr lvl="1"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p:txBody>
      </p:sp>
      <p:sp>
        <p:nvSpPr>
          <p:cNvPr id="8" name="Google Shape;8;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rgbClr val="660000"/>
              </a:buClr>
              <a:buSzPts val="1800"/>
              <a:buFont typeface="Montserrat"/>
              <a:buChar char="●"/>
              <a:defRPr sz="1800">
                <a:latin typeface="Montserrat"/>
                <a:ea typeface="Montserrat"/>
                <a:cs typeface="Montserrat"/>
                <a:sym typeface="Montserrat"/>
              </a:defRPr>
            </a:lvl1pPr>
            <a:lvl2pPr indent="-317500" lvl="1" marL="914400" rtl="0">
              <a:lnSpc>
                <a:spcPct val="115000"/>
              </a:lnSpc>
              <a:spcBef>
                <a:spcPts val="1600"/>
              </a:spcBef>
              <a:spcAft>
                <a:spcPts val="0"/>
              </a:spcAft>
              <a:buClr>
                <a:srgbClr val="660000"/>
              </a:buClr>
              <a:buSzPts val="1400"/>
              <a:buFont typeface="Montserrat"/>
              <a:buChar char="○"/>
              <a:defRPr>
                <a:latin typeface="Montserrat"/>
                <a:ea typeface="Montserrat"/>
                <a:cs typeface="Montserrat"/>
                <a:sym typeface="Montserrat"/>
              </a:defRPr>
            </a:lvl2pPr>
            <a:lvl3pPr indent="-317500" lvl="2" marL="1371600" rtl="0">
              <a:lnSpc>
                <a:spcPct val="115000"/>
              </a:lnSpc>
              <a:spcBef>
                <a:spcPts val="1600"/>
              </a:spcBef>
              <a:spcAft>
                <a:spcPts val="0"/>
              </a:spcAft>
              <a:buClr>
                <a:srgbClr val="660000"/>
              </a:buClr>
              <a:buSzPts val="1400"/>
              <a:buFont typeface="Montserrat"/>
              <a:buChar char="■"/>
              <a:defRPr>
                <a:latin typeface="Montserrat"/>
                <a:ea typeface="Montserrat"/>
                <a:cs typeface="Montserrat"/>
                <a:sym typeface="Montserrat"/>
              </a:defRPr>
            </a:lvl3pPr>
            <a:lvl4pPr indent="-317500" lvl="3" marL="1828800" rtl="0">
              <a:lnSpc>
                <a:spcPct val="115000"/>
              </a:lnSpc>
              <a:spcBef>
                <a:spcPts val="1600"/>
              </a:spcBef>
              <a:spcAft>
                <a:spcPts val="0"/>
              </a:spcAft>
              <a:buClr>
                <a:srgbClr val="660000"/>
              </a:buClr>
              <a:buSzPts val="1400"/>
              <a:buFont typeface="Montserrat"/>
              <a:buChar char="●"/>
              <a:defRPr>
                <a:latin typeface="Montserrat"/>
                <a:ea typeface="Montserrat"/>
                <a:cs typeface="Montserrat"/>
                <a:sym typeface="Montserrat"/>
              </a:defRPr>
            </a:lvl4pPr>
            <a:lvl5pPr indent="-317500" lvl="4" marL="2286000" rtl="0">
              <a:lnSpc>
                <a:spcPct val="115000"/>
              </a:lnSpc>
              <a:spcBef>
                <a:spcPts val="1600"/>
              </a:spcBef>
              <a:spcAft>
                <a:spcPts val="0"/>
              </a:spcAft>
              <a:buClr>
                <a:srgbClr val="660000"/>
              </a:buClr>
              <a:buSzPts val="1400"/>
              <a:buFont typeface="Montserrat"/>
              <a:buChar char="○"/>
              <a:defRPr>
                <a:latin typeface="Montserrat"/>
                <a:ea typeface="Montserrat"/>
                <a:cs typeface="Montserrat"/>
                <a:sym typeface="Montserrat"/>
              </a:defRPr>
            </a:lvl5pPr>
            <a:lvl6pPr indent="-317500" lvl="5" marL="2743200" rtl="0">
              <a:lnSpc>
                <a:spcPct val="115000"/>
              </a:lnSpc>
              <a:spcBef>
                <a:spcPts val="1600"/>
              </a:spcBef>
              <a:spcAft>
                <a:spcPts val="0"/>
              </a:spcAft>
              <a:buClr>
                <a:srgbClr val="660000"/>
              </a:buClr>
              <a:buSzPts val="1400"/>
              <a:buFont typeface="Montserrat"/>
              <a:buChar char="■"/>
              <a:defRPr>
                <a:latin typeface="Montserrat"/>
                <a:ea typeface="Montserrat"/>
                <a:cs typeface="Montserrat"/>
                <a:sym typeface="Montserrat"/>
              </a:defRPr>
            </a:lvl6pPr>
            <a:lvl7pPr indent="-317500" lvl="6" marL="3200400" rtl="0">
              <a:lnSpc>
                <a:spcPct val="115000"/>
              </a:lnSpc>
              <a:spcBef>
                <a:spcPts val="1600"/>
              </a:spcBef>
              <a:spcAft>
                <a:spcPts val="0"/>
              </a:spcAft>
              <a:buClr>
                <a:srgbClr val="660000"/>
              </a:buClr>
              <a:buSzPts val="1400"/>
              <a:buFont typeface="Montserrat"/>
              <a:buChar char="●"/>
              <a:defRPr>
                <a:latin typeface="Montserrat"/>
                <a:ea typeface="Montserrat"/>
                <a:cs typeface="Montserrat"/>
                <a:sym typeface="Montserrat"/>
              </a:defRPr>
            </a:lvl7pPr>
            <a:lvl8pPr indent="-317500" lvl="7" marL="3657600" rtl="0">
              <a:lnSpc>
                <a:spcPct val="115000"/>
              </a:lnSpc>
              <a:spcBef>
                <a:spcPts val="1600"/>
              </a:spcBef>
              <a:spcAft>
                <a:spcPts val="0"/>
              </a:spcAft>
              <a:buClr>
                <a:srgbClr val="660000"/>
              </a:buClr>
              <a:buSzPts val="1400"/>
              <a:buFont typeface="Montserrat"/>
              <a:buChar char="○"/>
              <a:defRPr>
                <a:latin typeface="Montserrat"/>
                <a:ea typeface="Montserrat"/>
                <a:cs typeface="Montserrat"/>
                <a:sym typeface="Montserrat"/>
              </a:defRPr>
            </a:lvl8pPr>
            <a:lvl9pPr indent="-317500" lvl="8" marL="4114800" rtl="0">
              <a:lnSpc>
                <a:spcPct val="115000"/>
              </a:lnSpc>
              <a:spcBef>
                <a:spcPts val="1600"/>
              </a:spcBef>
              <a:spcAft>
                <a:spcPts val="1600"/>
              </a:spcAft>
              <a:buClr>
                <a:srgbClr val="660000"/>
              </a:buClr>
              <a:buSzPts val="1400"/>
              <a:buFont typeface="Montserrat"/>
              <a:buChar char="■"/>
              <a:defRPr>
                <a:latin typeface="Montserrat"/>
                <a:ea typeface="Montserrat"/>
                <a:cs typeface="Montserrat"/>
                <a:sym typeface="Montserrat"/>
              </a:defRPr>
            </a:lvl9pPr>
          </a:lstStyle>
          <a:p/>
        </p:txBody>
      </p:sp>
      <p:sp>
        <p:nvSpPr>
          <p:cNvPr id="9" name="Google Shape;9;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Montserrat"/>
                <a:ea typeface="Montserrat"/>
                <a:cs typeface="Montserrat"/>
                <a:sym typeface="Montserrat"/>
              </a:defRPr>
            </a:lvl1pPr>
            <a:lvl2pPr lvl="1" rtl="0" algn="r">
              <a:buNone/>
              <a:defRPr sz="1000">
                <a:solidFill>
                  <a:schemeClr val="dk2"/>
                </a:solidFill>
                <a:latin typeface="Montserrat"/>
                <a:ea typeface="Montserrat"/>
                <a:cs typeface="Montserrat"/>
                <a:sym typeface="Montserrat"/>
              </a:defRPr>
            </a:lvl2pPr>
            <a:lvl3pPr lvl="2" rtl="0" algn="r">
              <a:buNone/>
              <a:defRPr sz="1000">
                <a:solidFill>
                  <a:schemeClr val="dk2"/>
                </a:solidFill>
                <a:latin typeface="Montserrat"/>
                <a:ea typeface="Montserrat"/>
                <a:cs typeface="Montserrat"/>
                <a:sym typeface="Montserrat"/>
              </a:defRPr>
            </a:lvl3pPr>
            <a:lvl4pPr lvl="3" rtl="0" algn="r">
              <a:buNone/>
              <a:defRPr sz="1000">
                <a:solidFill>
                  <a:schemeClr val="dk2"/>
                </a:solidFill>
                <a:latin typeface="Montserrat"/>
                <a:ea typeface="Montserrat"/>
                <a:cs typeface="Montserrat"/>
                <a:sym typeface="Montserrat"/>
              </a:defRPr>
            </a:lvl4pPr>
            <a:lvl5pPr lvl="4" rtl="0" algn="r">
              <a:buNone/>
              <a:defRPr sz="1000">
                <a:solidFill>
                  <a:schemeClr val="dk2"/>
                </a:solidFill>
                <a:latin typeface="Montserrat"/>
                <a:ea typeface="Montserrat"/>
                <a:cs typeface="Montserrat"/>
                <a:sym typeface="Montserrat"/>
              </a:defRPr>
            </a:lvl5pPr>
            <a:lvl6pPr lvl="5" rtl="0" algn="r">
              <a:buNone/>
              <a:defRPr sz="1000">
                <a:solidFill>
                  <a:schemeClr val="dk2"/>
                </a:solidFill>
                <a:latin typeface="Montserrat"/>
                <a:ea typeface="Montserrat"/>
                <a:cs typeface="Montserrat"/>
                <a:sym typeface="Montserrat"/>
              </a:defRPr>
            </a:lvl6pPr>
            <a:lvl7pPr lvl="6" rtl="0" algn="r">
              <a:buNone/>
              <a:defRPr sz="1000">
                <a:solidFill>
                  <a:schemeClr val="dk2"/>
                </a:solidFill>
                <a:latin typeface="Montserrat"/>
                <a:ea typeface="Montserrat"/>
                <a:cs typeface="Montserrat"/>
                <a:sym typeface="Montserrat"/>
              </a:defRPr>
            </a:lvl7pPr>
            <a:lvl8pPr lvl="7" rtl="0" algn="r">
              <a:buNone/>
              <a:defRPr sz="1000">
                <a:solidFill>
                  <a:schemeClr val="dk2"/>
                </a:solidFill>
                <a:latin typeface="Montserrat"/>
                <a:ea typeface="Montserrat"/>
                <a:cs typeface="Montserrat"/>
                <a:sym typeface="Montserrat"/>
              </a:defRPr>
            </a:lvl8pPr>
            <a:lvl9pPr lvl="8" rtl="0" algn="r">
              <a:buNone/>
              <a:defRPr sz="1000">
                <a:solidFill>
                  <a:schemeClr val="dk2"/>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spd="med">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 Id="rId3" Type="http://schemas.openxmlformats.org/officeDocument/2006/relationships/image" Target="../media/image10.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28.png"/><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29.png"/><Relationship Id="rId4" Type="http://schemas.openxmlformats.org/officeDocument/2006/relationships/image" Target="../media/image5.png"/><Relationship Id="rId5" Type="http://schemas.openxmlformats.org/officeDocument/2006/relationships/image" Target="../media/image9.png"/><Relationship Id="rId6" Type="http://schemas.openxmlformats.org/officeDocument/2006/relationships/image" Target="../media/image7.png"/><Relationship Id="rId7"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pic>
        <p:nvPicPr>
          <p:cNvPr id="68" name="Google Shape;68;p16"/>
          <p:cNvPicPr preferRelativeResize="0"/>
          <p:nvPr/>
        </p:nvPicPr>
        <p:blipFill>
          <a:blip r:embed="rId3">
            <a:alphaModFix/>
          </a:blip>
          <a:stretch>
            <a:fillRect/>
          </a:stretch>
        </p:blipFill>
        <p:spPr>
          <a:xfrm>
            <a:off x="-118450" y="0"/>
            <a:ext cx="9262450" cy="521159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Are the tweets with emojis more emotionally loaded? </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Does the presence of emojis in tweets have an impact on the human emotional perception of the tweets?</a:t>
            </a:r>
            <a:endParaRPr sz="1600">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Where are the emojis typically placed in tweets?</a:t>
            </a:r>
            <a:endParaRPr sz="1600">
              <a:latin typeface="Montserrat"/>
              <a:ea typeface="Montserrat"/>
              <a:cs typeface="Montserrat"/>
              <a:sym typeface="Montserrat"/>
            </a:endParaRPr>
          </a:p>
          <a:p>
            <a:pPr indent="-330200" lvl="0" marL="457200" rtl="0" algn="l">
              <a:lnSpc>
                <a:spcPct val="115000"/>
              </a:lnSpc>
              <a:spcBef>
                <a:spcPts val="1000"/>
              </a:spcBef>
              <a:spcAft>
                <a:spcPts val="1000"/>
              </a:spcAft>
              <a:buSzPts val="1600"/>
              <a:buFont typeface="Montserrat"/>
              <a:buChar char="●"/>
            </a:pPr>
            <a:r>
              <a:rPr lang="en" sz="1600">
                <a:latin typeface="Montserrat"/>
                <a:ea typeface="Montserrat"/>
                <a:cs typeface="Montserrat"/>
                <a:sym typeface="Montserrat"/>
              </a:rPr>
              <a:t>Is the sentiment ranking between the different languages significantly different? </a:t>
            </a:r>
            <a:endParaRPr sz="1600">
              <a:latin typeface="Montserrat"/>
              <a:ea typeface="Montserrat"/>
              <a:cs typeface="Montserrat"/>
              <a:sym typeface="Montserrat"/>
            </a:endParaRPr>
          </a:p>
        </p:txBody>
      </p:sp>
      <p:sp>
        <p:nvSpPr>
          <p:cNvPr id="152" name="Google Shape;152;p25"/>
          <p:cNvSpPr txBox="1"/>
          <p:nvPr>
            <p:ph type="title"/>
          </p:nvPr>
        </p:nvSpPr>
        <p:spPr>
          <a:xfrm>
            <a:off x="2407550" y="176213"/>
            <a:ext cx="4329000" cy="61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What did they want to find out?</a:t>
            </a:r>
            <a:endParaRPr sz="1800"/>
          </a:p>
        </p:txBody>
      </p:sp>
      <p:sp>
        <p:nvSpPr>
          <p:cNvPr id="153" name="Google Shape;153;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Are the tweets with emojis more emotionally loaded?  </a:t>
            </a:r>
            <a:r>
              <a:rPr b="1" lang="en" sz="1600">
                <a:latin typeface="Montserrat"/>
                <a:ea typeface="Montserrat"/>
                <a:cs typeface="Montserrat"/>
                <a:sym typeface="Montserrat"/>
              </a:rPr>
              <a:t>Positive (yes-ish)</a:t>
            </a:r>
            <a:endParaRPr b="1"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Does the presence of emojis in tweets have an impact on the human emotional perception of the tweets?  </a:t>
            </a:r>
            <a:r>
              <a:rPr b="1" lang="en" sz="1600">
                <a:solidFill>
                  <a:schemeClr val="dk1"/>
                </a:solidFill>
                <a:latin typeface="Montserrat"/>
                <a:ea typeface="Montserrat"/>
                <a:cs typeface="Montserrat"/>
                <a:sym typeface="Montserrat"/>
              </a:rPr>
              <a:t>10% more accuracy</a:t>
            </a:r>
            <a:endParaRPr b="1" sz="1600">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Where are the emojis typically placed in tweets?</a:t>
            </a:r>
            <a:endParaRPr sz="1600">
              <a:latin typeface="Montserrat"/>
              <a:ea typeface="Montserrat"/>
              <a:cs typeface="Montserrat"/>
              <a:sym typeface="Montserrat"/>
            </a:endParaRPr>
          </a:p>
          <a:p>
            <a:pPr indent="-330200" lvl="0" marL="457200" rtl="0" algn="l">
              <a:lnSpc>
                <a:spcPct val="115000"/>
              </a:lnSpc>
              <a:spcBef>
                <a:spcPts val="1000"/>
              </a:spcBef>
              <a:spcAft>
                <a:spcPts val="1000"/>
              </a:spcAft>
              <a:buSzPts val="1600"/>
              <a:buFont typeface="Montserrat"/>
              <a:buChar char="●"/>
            </a:pPr>
            <a:r>
              <a:rPr lang="en" sz="1600">
                <a:latin typeface="Montserrat"/>
                <a:ea typeface="Montserrat"/>
                <a:cs typeface="Montserrat"/>
                <a:sym typeface="Montserrat"/>
              </a:rPr>
              <a:t>Is the sentiment ranking between the different languages significantly different? </a:t>
            </a:r>
            <a:endParaRPr sz="1600">
              <a:latin typeface="Montserrat"/>
              <a:ea typeface="Montserrat"/>
              <a:cs typeface="Montserrat"/>
              <a:sym typeface="Montserrat"/>
            </a:endParaRPr>
          </a:p>
        </p:txBody>
      </p:sp>
      <p:pic>
        <p:nvPicPr>
          <p:cNvPr id="154" name="Google Shape;154;p25"/>
          <p:cNvPicPr preferRelativeResize="0"/>
          <p:nvPr/>
        </p:nvPicPr>
        <p:blipFill>
          <a:blip r:embed="rId3">
            <a:alphaModFix/>
          </a:blip>
          <a:stretch>
            <a:fillRect/>
          </a:stretch>
        </p:blipFill>
        <p:spPr>
          <a:xfrm>
            <a:off x="443386" y="1335675"/>
            <a:ext cx="313275" cy="313275"/>
          </a:xfrm>
          <a:prstGeom prst="rect">
            <a:avLst/>
          </a:prstGeom>
          <a:noFill/>
          <a:ln>
            <a:noFill/>
          </a:ln>
        </p:spPr>
      </p:pic>
      <p:pic>
        <p:nvPicPr>
          <p:cNvPr id="155" name="Google Shape;155;p25"/>
          <p:cNvPicPr preferRelativeResize="0"/>
          <p:nvPr/>
        </p:nvPicPr>
        <p:blipFill>
          <a:blip r:embed="rId3">
            <a:alphaModFix/>
          </a:blip>
          <a:stretch>
            <a:fillRect/>
          </a:stretch>
        </p:blipFill>
        <p:spPr>
          <a:xfrm>
            <a:off x="443386" y="1764247"/>
            <a:ext cx="313275" cy="313275"/>
          </a:xfrm>
          <a:prstGeom prst="rect">
            <a:avLst/>
          </a:prstGeom>
          <a:noFill/>
          <a:ln>
            <a:noFill/>
          </a:ln>
        </p:spPr>
      </p:pic>
      <p:pic>
        <p:nvPicPr>
          <p:cNvPr id="156" name="Google Shape;156;p25"/>
          <p:cNvPicPr preferRelativeResize="0"/>
          <p:nvPr/>
        </p:nvPicPr>
        <p:blipFill>
          <a:blip r:embed="rId3">
            <a:alphaModFix/>
          </a:blip>
          <a:stretch>
            <a:fillRect/>
          </a:stretch>
        </p:blipFill>
        <p:spPr>
          <a:xfrm>
            <a:off x="443386" y="2850132"/>
            <a:ext cx="313275" cy="313275"/>
          </a:xfrm>
          <a:prstGeom prst="rect">
            <a:avLst/>
          </a:prstGeom>
          <a:noFill/>
          <a:ln>
            <a:noFill/>
          </a:ln>
        </p:spPr>
      </p:pic>
      <p:pic>
        <p:nvPicPr>
          <p:cNvPr id="157" name="Google Shape;157;p25"/>
          <p:cNvPicPr preferRelativeResize="0"/>
          <p:nvPr/>
        </p:nvPicPr>
        <p:blipFill>
          <a:blip r:embed="rId3">
            <a:alphaModFix/>
          </a:blip>
          <a:stretch>
            <a:fillRect/>
          </a:stretch>
        </p:blipFill>
        <p:spPr>
          <a:xfrm>
            <a:off x="443386" y="3316875"/>
            <a:ext cx="313275" cy="313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500"/>
                                        <p:tgtEl>
                                          <p:spTgt spid="1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pic>
        <p:nvPicPr>
          <p:cNvPr id="162" name="Google Shape;162;p26"/>
          <p:cNvPicPr preferRelativeResize="0"/>
          <p:nvPr/>
        </p:nvPicPr>
        <p:blipFill>
          <a:blip r:embed="rId3">
            <a:alphaModFix/>
          </a:blip>
          <a:stretch>
            <a:fillRect/>
          </a:stretch>
        </p:blipFill>
        <p:spPr>
          <a:xfrm>
            <a:off x="1254544" y="1113138"/>
            <a:ext cx="6634913" cy="3526825"/>
          </a:xfrm>
          <a:prstGeom prst="rect">
            <a:avLst/>
          </a:prstGeom>
          <a:noFill/>
          <a:ln>
            <a:noFill/>
          </a:ln>
        </p:spPr>
      </p:pic>
      <p:sp>
        <p:nvSpPr>
          <p:cNvPr id="163" name="Google Shape;163;p26"/>
          <p:cNvSpPr txBox="1"/>
          <p:nvPr/>
        </p:nvSpPr>
        <p:spPr>
          <a:xfrm>
            <a:off x="1582664" y="703966"/>
            <a:ext cx="1933500" cy="4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a:ea typeface="Montserrat"/>
                <a:cs typeface="Montserrat"/>
                <a:sym typeface="Montserrat"/>
              </a:rPr>
              <a:t>BEGINNING</a:t>
            </a:r>
            <a:endParaRPr>
              <a:latin typeface="Montserrat"/>
              <a:ea typeface="Montserrat"/>
              <a:cs typeface="Montserrat"/>
              <a:sym typeface="Montserrat"/>
            </a:endParaRPr>
          </a:p>
        </p:txBody>
      </p:sp>
      <p:sp>
        <p:nvSpPr>
          <p:cNvPr id="164" name="Google Shape;164;p26"/>
          <p:cNvSpPr txBox="1"/>
          <p:nvPr/>
        </p:nvSpPr>
        <p:spPr>
          <a:xfrm>
            <a:off x="6475362" y="703966"/>
            <a:ext cx="1933500" cy="4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a:ea typeface="Montserrat"/>
                <a:cs typeface="Montserrat"/>
                <a:sym typeface="Montserrat"/>
              </a:rPr>
              <a:t>END</a:t>
            </a:r>
            <a:endParaRPr>
              <a:latin typeface="Montserrat"/>
              <a:ea typeface="Montserrat"/>
              <a:cs typeface="Montserrat"/>
              <a:sym typeface="Montserrat"/>
            </a:endParaRPr>
          </a:p>
        </p:txBody>
      </p:sp>
      <p:sp>
        <p:nvSpPr>
          <p:cNvPr id="165" name="Google Shape;165;p26"/>
          <p:cNvSpPr txBox="1"/>
          <p:nvPr/>
        </p:nvSpPr>
        <p:spPr>
          <a:xfrm>
            <a:off x="4029013" y="703966"/>
            <a:ext cx="1933500" cy="4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a:ea typeface="Montserrat"/>
                <a:cs typeface="Montserrat"/>
                <a:sym typeface="Montserrat"/>
              </a:rPr>
              <a:t>MIDDLE</a:t>
            </a:r>
            <a:endParaRPr>
              <a:latin typeface="Montserrat"/>
              <a:ea typeface="Montserrat"/>
              <a:cs typeface="Montserrat"/>
              <a:sym typeface="Montserrat"/>
            </a:endParaRPr>
          </a:p>
        </p:txBody>
      </p:sp>
      <p:pic>
        <p:nvPicPr>
          <p:cNvPr id="166" name="Google Shape;166;p26"/>
          <p:cNvPicPr preferRelativeResize="0"/>
          <p:nvPr/>
        </p:nvPicPr>
        <p:blipFill>
          <a:blip r:embed="rId4">
            <a:alphaModFix/>
          </a:blip>
          <a:stretch>
            <a:fillRect/>
          </a:stretch>
        </p:blipFill>
        <p:spPr>
          <a:xfrm>
            <a:off x="358576" y="1019300"/>
            <a:ext cx="8382223" cy="2566825"/>
          </a:xfrm>
          <a:prstGeom prst="rect">
            <a:avLst/>
          </a:prstGeom>
          <a:noFill/>
          <a:ln>
            <a:noFill/>
          </a:ln>
        </p:spPr>
      </p:pic>
      <p:sp>
        <p:nvSpPr>
          <p:cNvPr id="167" name="Google Shape;167;p26"/>
          <p:cNvSpPr txBox="1"/>
          <p:nvPr/>
        </p:nvSpPr>
        <p:spPr>
          <a:xfrm>
            <a:off x="1068650" y="3815025"/>
            <a:ext cx="7300200" cy="6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Montserrat"/>
                <a:ea typeface="Montserrat"/>
                <a:cs typeface="Montserrat"/>
                <a:sym typeface="Montserrat"/>
              </a:rPr>
              <a:t>“…more emotionally loaded emojis, either negative or positive, tend to occur toward the end of the tweets.”</a:t>
            </a:r>
            <a:endParaRPr i="1">
              <a:latin typeface="Montserrat"/>
              <a:ea typeface="Montserrat"/>
              <a:cs typeface="Montserrat"/>
              <a:sym typeface="Montserrat"/>
            </a:endParaRPr>
          </a:p>
        </p:txBody>
      </p:sp>
      <p:sp>
        <p:nvSpPr>
          <p:cNvPr id="168" name="Google Shape;168;p26"/>
          <p:cNvSpPr/>
          <p:nvPr/>
        </p:nvSpPr>
        <p:spPr>
          <a:xfrm>
            <a:off x="197650" y="125475"/>
            <a:ext cx="3782100" cy="458100"/>
          </a:xfrm>
          <a:prstGeom prst="rect">
            <a:avLst/>
          </a:prstGeom>
          <a:solidFill>
            <a:srgbClr val="C6FFFD"/>
          </a:solidFill>
          <a:ln cap="flat" cmpd="sng" w="38100">
            <a:solidFill>
              <a:srgbClr val="000000"/>
            </a:solidFill>
            <a:prstDash val="solid"/>
            <a:round/>
            <a:headEnd len="sm" w="sm" type="none"/>
            <a:tailEnd len="sm" w="sm" type="none"/>
          </a:ln>
          <a:effectLst>
            <a:outerShdw blurRad="28575" rotWithShape="0" algn="bl" dir="5400000" dist="38100">
              <a:srgbClr val="000000">
                <a:alpha val="41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6"/>
          <p:cNvSpPr txBox="1"/>
          <p:nvPr>
            <p:ph idx="4294967295" type="title"/>
          </p:nvPr>
        </p:nvSpPr>
        <p:spPr>
          <a:xfrm>
            <a:off x="197737" y="158262"/>
            <a:ext cx="3782100" cy="39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t>Where are emojis placed?</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62"/>
                                        </p:tgtEl>
                                      </p:cBhvr>
                                    </p:animEffect>
                                    <p:set>
                                      <p:cBhvr>
                                        <p:cTn dur="1" fill="hold">
                                          <p:stCondLst>
                                            <p:cond delay="500"/>
                                          </p:stCondLst>
                                        </p:cTn>
                                        <p:tgtEl>
                                          <p:spTgt spid="16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163"/>
                                        </p:tgtEl>
                                      </p:cBhvr>
                                    </p:animEffect>
                                    <p:set>
                                      <p:cBhvr>
                                        <p:cTn dur="1" fill="hold">
                                          <p:stCondLst>
                                            <p:cond delay="500"/>
                                          </p:stCondLst>
                                        </p:cTn>
                                        <p:tgtEl>
                                          <p:spTgt spid="16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165"/>
                                        </p:tgtEl>
                                      </p:cBhvr>
                                    </p:animEffect>
                                    <p:set>
                                      <p:cBhvr>
                                        <p:cTn dur="1" fill="hold">
                                          <p:stCondLst>
                                            <p:cond delay="500"/>
                                          </p:stCondLst>
                                        </p:cTn>
                                        <p:tgtEl>
                                          <p:spTgt spid="16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164"/>
                                        </p:tgtEl>
                                      </p:cBhvr>
                                    </p:animEffect>
                                    <p:set>
                                      <p:cBhvr>
                                        <p:cTn dur="1" fill="hold">
                                          <p:stCondLst>
                                            <p:cond delay="500"/>
                                          </p:stCondLst>
                                        </p:cTn>
                                        <p:tgtEl>
                                          <p:spTgt spid="164"/>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500"/>
                                        <p:tgtEl>
                                          <p:spTgt spid="1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500"/>
                                        <p:tgtEl>
                                          <p:spTgt spid="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Are the tweets with emojis more emotionally loaded?  </a:t>
            </a:r>
            <a:r>
              <a:rPr b="1" lang="en" sz="1600">
                <a:latin typeface="Montserrat"/>
                <a:ea typeface="Montserrat"/>
                <a:cs typeface="Montserrat"/>
                <a:sym typeface="Montserrat"/>
              </a:rPr>
              <a:t>Positive (yes-ish)</a:t>
            </a:r>
            <a:endParaRPr b="1"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Does the presence of emojis in tweets have an impact on the human emotional perception of the tweets?  </a:t>
            </a:r>
            <a:r>
              <a:rPr b="1" lang="en" sz="1600">
                <a:solidFill>
                  <a:schemeClr val="dk1"/>
                </a:solidFill>
                <a:latin typeface="Montserrat"/>
                <a:ea typeface="Montserrat"/>
                <a:cs typeface="Montserrat"/>
                <a:sym typeface="Montserrat"/>
              </a:rPr>
              <a:t>10% more accuracy</a:t>
            </a:r>
            <a:endParaRPr b="1" sz="1600">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Where are the emojis typically placed in tweets?</a:t>
            </a:r>
            <a:endParaRPr sz="1600">
              <a:latin typeface="Montserrat"/>
              <a:ea typeface="Montserrat"/>
              <a:cs typeface="Montserrat"/>
              <a:sym typeface="Montserrat"/>
            </a:endParaRPr>
          </a:p>
          <a:p>
            <a:pPr indent="-330200" lvl="0" marL="457200" rtl="0" algn="l">
              <a:lnSpc>
                <a:spcPct val="115000"/>
              </a:lnSpc>
              <a:spcBef>
                <a:spcPts val="1000"/>
              </a:spcBef>
              <a:spcAft>
                <a:spcPts val="1000"/>
              </a:spcAft>
              <a:buSzPts val="1600"/>
              <a:buFont typeface="Montserrat"/>
              <a:buChar char="●"/>
            </a:pPr>
            <a:r>
              <a:rPr lang="en" sz="1600">
                <a:latin typeface="Montserrat"/>
                <a:ea typeface="Montserrat"/>
                <a:cs typeface="Montserrat"/>
                <a:sym typeface="Montserrat"/>
              </a:rPr>
              <a:t>Is the sentiment ranking between the different languages significantly different? </a:t>
            </a:r>
            <a:endParaRPr sz="1600">
              <a:latin typeface="Montserrat"/>
              <a:ea typeface="Montserrat"/>
              <a:cs typeface="Montserrat"/>
              <a:sym typeface="Montserrat"/>
            </a:endParaRPr>
          </a:p>
        </p:txBody>
      </p:sp>
      <p:sp>
        <p:nvSpPr>
          <p:cNvPr id="175" name="Google Shape;175;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Are the tweets with emojis more emotionally loaded? </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Does the presence of emojis in tweets have an impact on the human emotional perception of the tweets?</a:t>
            </a:r>
            <a:endParaRPr sz="1600">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Where are the emojis typically placed in tweets?</a:t>
            </a:r>
            <a:endParaRPr sz="1600">
              <a:latin typeface="Montserrat"/>
              <a:ea typeface="Montserrat"/>
              <a:cs typeface="Montserrat"/>
              <a:sym typeface="Montserrat"/>
            </a:endParaRPr>
          </a:p>
          <a:p>
            <a:pPr indent="-330200" lvl="0" marL="457200" rtl="0" algn="l">
              <a:lnSpc>
                <a:spcPct val="115000"/>
              </a:lnSpc>
              <a:spcBef>
                <a:spcPts val="1000"/>
              </a:spcBef>
              <a:spcAft>
                <a:spcPts val="1000"/>
              </a:spcAft>
              <a:buSzPts val="1600"/>
              <a:buFont typeface="Montserrat"/>
              <a:buChar char="●"/>
            </a:pPr>
            <a:r>
              <a:rPr lang="en" sz="1600">
                <a:latin typeface="Montserrat"/>
                <a:ea typeface="Montserrat"/>
                <a:cs typeface="Montserrat"/>
                <a:sym typeface="Montserrat"/>
              </a:rPr>
              <a:t>Is the sentiment ranking between the different languages significantly different? </a:t>
            </a:r>
            <a:endParaRPr sz="1600">
              <a:latin typeface="Montserrat"/>
              <a:ea typeface="Montserrat"/>
              <a:cs typeface="Montserrat"/>
              <a:sym typeface="Montserrat"/>
            </a:endParaRPr>
          </a:p>
        </p:txBody>
      </p:sp>
      <p:sp>
        <p:nvSpPr>
          <p:cNvPr id="176" name="Google Shape;176;p27"/>
          <p:cNvSpPr txBox="1"/>
          <p:nvPr>
            <p:ph type="title"/>
          </p:nvPr>
        </p:nvSpPr>
        <p:spPr>
          <a:xfrm>
            <a:off x="2407550" y="176213"/>
            <a:ext cx="4329000" cy="61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What did they want to find out?</a:t>
            </a:r>
            <a:endParaRPr sz="1800"/>
          </a:p>
        </p:txBody>
      </p:sp>
      <p:sp>
        <p:nvSpPr>
          <p:cNvPr id="177" name="Google Shape;177;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Are the tweets with emojis more emotionally loaded?  </a:t>
            </a:r>
            <a:r>
              <a:rPr b="1" lang="en" sz="1600">
                <a:latin typeface="Montserrat"/>
                <a:ea typeface="Montserrat"/>
                <a:cs typeface="Montserrat"/>
                <a:sym typeface="Montserrat"/>
              </a:rPr>
              <a:t>Positive (yes-ish)</a:t>
            </a:r>
            <a:endParaRPr b="1"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Does the presence of emojis in tweets have an impact on the human emotional perception of the tweets?  </a:t>
            </a:r>
            <a:r>
              <a:rPr b="1" lang="en" sz="1600">
                <a:solidFill>
                  <a:schemeClr val="dk1"/>
                </a:solidFill>
                <a:latin typeface="Montserrat"/>
                <a:ea typeface="Montserrat"/>
                <a:cs typeface="Montserrat"/>
                <a:sym typeface="Montserrat"/>
              </a:rPr>
              <a:t>10% more accuracy</a:t>
            </a:r>
            <a:endParaRPr b="1" sz="1600">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Where are the emojis typically placed in tweets?  </a:t>
            </a:r>
            <a:r>
              <a:rPr b="1" lang="en" sz="1600">
                <a:latin typeface="Montserrat"/>
                <a:ea typeface="Montserrat"/>
                <a:cs typeface="Montserrat"/>
                <a:sym typeface="Montserrat"/>
              </a:rPr>
              <a:t>2/3 </a:t>
            </a:r>
            <a:r>
              <a:rPr b="1" lang="en" sz="1600">
                <a:latin typeface="Montserrat"/>
                <a:ea typeface="Montserrat"/>
                <a:cs typeface="Montserrat"/>
                <a:sym typeface="Montserrat"/>
              </a:rPr>
              <a:t>of the length</a:t>
            </a:r>
            <a:endParaRPr b="1"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Is the sentiment ranking between the different languages significantly different? </a:t>
            </a:r>
            <a:endParaRPr sz="1600">
              <a:latin typeface="Montserrat"/>
              <a:ea typeface="Montserrat"/>
              <a:cs typeface="Montserrat"/>
              <a:sym typeface="Montserrat"/>
            </a:endParaRPr>
          </a:p>
          <a:p>
            <a:pPr indent="457200" lvl="0" marL="0" rtl="0" algn="l">
              <a:lnSpc>
                <a:spcPct val="115000"/>
              </a:lnSpc>
              <a:spcBef>
                <a:spcPts val="1000"/>
              </a:spcBef>
              <a:spcAft>
                <a:spcPts val="1000"/>
              </a:spcAft>
              <a:buNone/>
            </a:pPr>
            <a:r>
              <a:rPr b="1" i="1" lang="en" sz="1600">
                <a:latin typeface="Montserrat"/>
                <a:ea typeface="Montserrat"/>
                <a:cs typeface="Montserrat"/>
                <a:sym typeface="Montserrat"/>
              </a:rPr>
              <a:t>     “No evidence of significant differences between the languages”</a:t>
            </a:r>
            <a:endParaRPr b="1" i="1" sz="1600">
              <a:latin typeface="Montserrat"/>
              <a:ea typeface="Montserrat"/>
              <a:cs typeface="Montserrat"/>
              <a:sym typeface="Montserrat"/>
            </a:endParaRPr>
          </a:p>
        </p:txBody>
      </p:sp>
      <p:pic>
        <p:nvPicPr>
          <p:cNvPr id="178" name="Google Shape;178;p27"/>
          <p:cNvPicPr preferRelativeResize="0"/>
          <p:nvPr/>
        </p:nvPicPr>
        <p:blipFill>
          <a:blip r:embed="rId3">
            <a:alphaModFix/>
          </a:blip>
          <a:stretch>
            <a:fillRect/>
          </a:stretch>
        </p:blipFill>
        <p:spPr>
          <a:xfrm>
            <a:off x="443386" y="1335675"/>
            <a:ext cx="313275" cy="313275"/>
          </a:xfrm>
          <a:prstGeom prst="rect">
            <a:avLst/>
          </a:prstGeom>
          <a:noFill/>
          <a:ln>
            <a:noFill/>
          </a:ln>
        </p:spPr>
      </p:pic>
      <p:pic>
        <p:nvPicPr>
          <p:cNvPr id="179" name="Google Shape;179;p27"/>
          <p:cNvPicPr preferRelativeResize="0"/>
          <p:nvPr/>
        </p:nvPicPr>
        <p:blipFill>
          <a:blip r:embed="rId3">
            <a:alphaModFix/>
          </a:blip>
          <a:stretch>
            <a:fillRect/>
          </a:stretch>
        </p:blipFill>
        <p:spPr>
          <a:xfrm>
            <a:off x="443386" y="1764247"/>
            <a:ext cx="313275" cy="313275"/>
          </a:xfrm>
          <a:prstGeom prst="rect">
            <a:avLst/>
          </a:prstGeom>
          <a:noFill/>
          <a:ln>
            <a:noFill/>
          </a:ln>
        </p:spPr>
      </p:pic>
      <p:pic>
        <p:nvPicPr>
          <p:cNvPr id="180" name="Google Shape;180;p27"/>
          <p:cNvPicPr preferRelativeResize="0"/>
          <p:nvPr/>
        </p:nvPicPr>
        <p:blipFill>
          <a:blip r:embed="rId3">
            <a:alphaModFix/>
          </a:blip>
          <a:stretch>
            <a:fillRect/>
          </a:stretch>
        </p:blipFill>
        <p:spPr>
          <a:xfrm>
            <a:off x="443386" y="2850132"/>
            <a:ext cx="313275" cy="313275"/>
          </a:xfrm>
          <a:prstGeom prst="rect">
            <a:avLst/>
          </a:prstGeom>
          <a:noFill/>
          <a:ln>
            <a:noFill/>
          </a:ln>
        </p:spPr>
      </p:pic>
      <p:pic>
        <p:nvPicPr>
          <p:cNvPr id="181" name="Google Shape;181;p27"/>
          <p:cNvPicPr preferRelativeResize="0"/>
          <p:nvPr/>
        </p:nvPicPr>
        <p:blipFill>
          <a:blip r:embed="rId3">
            <a:alphaModFix/>
          </a:blip>
          <a:stretch>
            <a:fillRect/>
          </a:stretch>
        </p:blipFill>
        <p:spPr>
          <a:xfrm>
            <a:off x="443386" y="3316875"/>
            <a:ext cx="313275" cy="313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5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8"/>
          <p:cNvSpPr txBox="1"/>
          <p:nvPr>
            <p:ph type="title"/>
          </p:nvPr>
        </p:nvSpPr>
        <p:spPr>
          <a:xfrm>
            <a:off x="2407550" y="176213"/>
            <a:ext cx="4329000" cy="61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Related Work</a:t>
            </a:r>
            <a:endParaRPr/>
          </a:p>
        </p:txBody>
      </p:sp>
      <p:sp>
        <p:nvSpPr>
          <p:cNvPr id="187" name="Google Shape;187;p28"/>
          <p:cNvSpPr txBox="1"/>
          <p:nvPr>
            <p:ph idx="1" type="body"/>
          </p:nvPr>
        </p:nvSpPr>
        <p:spPr>
          <a:xfrm>
            <a:off x="744600" y="1228675"/>
            <a:ext cx="79353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Montserrat"/>
              <a:buChar char="●"/>
            </a:pPr>
            <a:r>
              <a:rPr lang="en">
                <a:latin typeface="Montserrat"/>
                <a:ea typeface="Montserrat"/>
                <a:cs typeface="Montserrat"/>
                <a:sym typeface="Montserrat"/>
              </a:rPr>
              <a:t>Stock reactions to twitter sentiment</a:t>
            </a:r>
            <a:endParaRPr>
              <a:latin typeface="Montserrat"/>
              <a:ea typeface="Montserrat"/>
              <a:cs typeface="Montserrat"/>
              <a:sym typeface="Montserrat"/>
            </a:endParaRPr>
          </a:p>
          <a:p>
            <a:pPr indent="-342900" lvl="0" marL="457200" rtl="0" algn="l">
              <a:spcBef>
                <a:spcPts val="1000"/>
              </a:spcBef>
              <a:spcAft>
                <a:spcPts val="0"/>
              </a:spcAft>
              <a:buSzPts val="1800"/>
              <a:buFont typeface="Montserrat"/>
              <a:buChar char="●"/>
            </a:pPr>
            <a:r>
              <a:rPr lang="en">
                <a:latin typeface="Montserrat"/>
                <a:ea typeface="Montserrat"/>
                <a:cs typeface="Montserrat"/>
                <a:sym typeface="Montserrat"/>
              </a:rPr>
              <a:t>National mood monitor for elections </a:t>
            </a:r>
            <a:endParaRPr>
              <a:latin typeface="Montserrat"/>
              <a:ea typeface="Montserrat"/>
              <a:cs typeface="Montserrat"/>
              <a:sym typeface="Montserrat"/>
            </a:endParaRPr>
          </a:p>
          <a:p>
            <a:pPr indent="-342900" lvl="0" marL="457200" rtl="0" algn="l">
              <a:spcBef>
                <a:spcPts val="1000"/>
              </a:spcBef>
              <a:spcAft>
                <a:spcPts val="0"/>
              </a:spcAft>
              <a:buSzPts val="1800"/>
              <a:buFont typeface="Montserrat"/>
              <a:buChar char="●"/>
            </a:pPr>
            <a:r>
              <a:rPr lang="en">
                <a:latin typeface="Montserrat"/>
                <a:ea typeface="Montserrat"/>
                <a:cs typeface="Montserrat"/>
                <a:sym typeface="Montserrat"/>
              </a:rPr>
              <a:t>Community analysis of environmental topics</a:t>
            </a:r>
            <a:endParaRPr>
              <a:latin typeface="Montserrat"/>
              <a:ea typeface="Montserrat"/>
              <a:cs typeface="Montserrat"/>
              <a:sym typeface="Montserrat"/>
            </a:endParaRPr>
          </a:p>
          <a:p>
            <a:pPr indent="-342900" lvl="0" marL="457200" rtl="0" algn="l">
              <a:spcBef>
                <a:spcPts val="1000"/>
              </a:spcBef>
              <a:spcAft>
                <a:spcPts val="0"/>
              </a:spcAft>
              <a:buSzPts val="1800"/>
              <a:buFont typeface="Montserrat"/>
              <a:buChar char="●"/>
            </a:pPr>
            <a:r>
              <a:rPr lang="en">
                <a:solidFill>
                  <a:schemeClr val="dk1"/>
                </a:solidFill>
                <a:latin typeface="Montserrat"/>
                <a:ea typeface="Montserrat"/>
                <a:cs typeface="Montserrat"/>
                <a:sym typeface="Montserrat"/>
              </a:rPr>
              <a:t>Bitmoji / Memoji / Animoji</a:t>
            </a:r>
            <a:endParaRPr>
              <a:solidFill>
                <a:schemeClr val="dk1"/>
              </a:solidFill>
              <a:latin typeface="Montserrat"/>
              <a:ea typeface="Montserrat"/>
              <a:cs typeface="Montserrat"/>
              <a:sym typeface="Montserrat"/>
            </a:endParaRPr>
          </a:p>
          <a:p>
            <a:pPr indent="-342900" lvl="0" marL="457200" rtl="0" algn="l">
              <a:spcBef>
                <a:spcPts val="1000"/>
              </a:spcBef>
              <a:spcAft>
                <a:spcPts val="0"/>
              </a:spcAft>
              <a:buClr>
                <a:schemeClr val="dk1"/>
              </a:buClr>
              <a:buSzPts val="1800"/>
              <a:buFont typeface="Montserrat"/>
              <a:buChar char="●"/>
            </a:pPr>
            <a:r>
              <a:rPr lang="en">
                <a:solidFill>
                  <a:schemeClr val="dk1"/>
                </a:solidFill>
                <a:latin typeface="Montserrat"/>
                <a:ea typeface="Montserrat"/>
                <a:cs typeface="Montserrat"/>
                <a:sym typeface="Montserrat"/>
              </a:rPr>
              <a:t>Fusing audio, visual and textual clues for sentiment analysis</a:t>
            </a:r>
            <a:endParaRPr>
              <a:solidFill>
                <a:schemeClr val="dk1"/>
              </a:solidFill>
              <a:latin typeface="Montserrat"/>
              <a:ea typeface="Montserrat"/>
              <a:cs typeface="Montserrat"/>
              <a:sym typeface="Montserrat"/>
            </a:endParaRPr>
          </a:p>
          <a:p>
            <a:pPr indent="-342900" lvl="0" marL="457200" rtl="0" algn="l">
              <a:spcBef>
                <a:spcPts val="1000"/>
              </a:spcBef>
              <a:spcAft>
                <a:spcPts val="1000"/>
              </a:spcAft>
              <a:buClr>
                <a:schemeClr val="dk1"/>
              </a:buClr>
              <a:buSzPts val="1800"/>
              <a:buFont typeface="Montserrat"/>
              <a:buChar char="●"/>
            </a:pPr>
            <a:r>
              <a:rPr lang="en">
                <a:solidFill>
                  <a:schemeClr val="dk1"/>
                </a:solidFill>
                <a:latin typeface="Montserrat"/>
                <a:ea typeface="Montserrat"/>
                <a:cs typeface="Montserrat"/>
                <a:sym typeface="Montserrat"/>
              </a:rPr>
              <a:t>Unicode 11.0 </a:t>
            </a:r>
            <a:endParaRPr>
              <a:solidFill>
                <a:schemeClr val="dk1"/>
              </a:solidFill>
              <a:latin typeface="Montserrat"/>
              <a:ea typeface="Montserrat"/>
              <a:cs typeface="Montserrat"/>
              <a:sym typeface="Montserrat"/>
            </a:endParaRPr>
          </a:p>
        </p:txBody>
      </p:sp>
      <p:pic>
        <p:nvPicPr>
          <p:cNvPr id="188" name="Google Shape;188;p28"/>
          <p:cNvPicPr preferRelativeResize="0"/>
          <p:nvPr/>
        </p:nvPicPr>
        <p:blipFill>
          <a:blip r:embed="rId3">
            <a:alphaModFix/>
          </a:blip>
          <a:stretch>
            <a:fillRect/>
          </a:stretch>
        </p:blipFill>
        <p:spPr>
          <a:xfrm>
            <a:off x="871005" y="1285923"/>
            <a:ext cx="324875" cy="324875"/>
          </a:xfrm>
          <a:prstGeom prst="rect">
            <a:avLst/>
          </a:prstGeom>
          <a:noFill/>
          <a:ln>
            <a:noFill/>
          </a:ln>
        </p:spPr>
      </p:pic>
      <p:pic>
        <p:nvPicPr>
          <p:cNvPr id="189" name="Google Shape;189;p28"/>
          <p:cNvPicPr preferRelativeResize="0"/>
          <p:nvPr/>
        </p:nvPicPr>
        <p:blipFill>
          <a:blip r:embed="rId3">
            <a:alphaModFix/>
          </a:blip>
          <a:stretch>
            <a:fillRect/>
          </a:stretch>
        </p:blipFill>
        <p:spPr>
          <a:xfrm>
            <a:off x="871005" y="1743123"/>
            <a:ext cx="324875" cy="324875"/>
          </a:xfrm>
          <a:prstGeom prst="rect">
            <a:avLst/>
          </a:prstGeom>
          <a:noFill/>
          <a:ln>
            <a:noFill/>
          </a:ln>
        </p:spPr>
      </p:pic>
      <p:pic>
        <p:nvPicPr>
          <p:cNvPr id="190" name="Google Shape;190;p28"/>
          <p:cNvPicPr preferRelativeResize="0"/>
          <p:nvPr/>
        </p:nvPicPr>
        <p:blipFill>
          <a:blip r:embed="rId3">
            <a:alphaModFix/>
          </a:blip>
          <a:stretch>
            <a:fillRect/>
          </a:stretch>
        </p:blipFill>
        <p:spPr>
          <a:xfrm>
            <a:off x="871005" y="2181379"/>
            <a:ext cx="324875" cy="324875"/>
          </a:xfrm>
          <a:prstGeom prst="rect">
            <a:avLst/>
          </a:prstGeom>
          <a:noFill/>
          <a:ln>
            <a:noFill/>
          </a:ln>
        </p:spPr>
      </p:pic>
      <p:pic>
        <p:nvPicPr>
          <p:cNvPr id="191" name="Google Shape;191;p28"/>
          <p:cNvPicPr preferRelativeResize="0"/>
          <p:nvPr/>
        </p:nvPicPr>
        <p:blipFill>
          <a:blip r:embed="rId3">
            <a:alphaModFix/>
          </a:blip>
          <a:stretch>
            <a:fillRect/>
          </a:stretch>
        </p:blipFill>
        <p:spPr>
          <a:xfrm>
            <a:off x="871005" y="2619494"/>
            <a:ext cx="324875" cy="324875"/>
          </a:xfrm>
          <a:prstGeom prst="rect">
            <a:avLst/>
          </a:prstGeom>
          <a:noFill/>
          <a:ln>
            <a:noFill/>
          </a:ln>
        </p:spPr>
      </p:pic>
      <p:pic>
        <p:nvPicPr>
          <p:cNvPr id="192" name="Google Shape;192;p28"/>
          <p:cNvPicPr preferRelativeResize="0"/>
          <p:nvPr/>
        </p:nvPicPr>
        <p:blipFill>
          <a:blip r:embed="rId3">
            <a:alphaModFix/>
          </a:blip>
          <a:stretch>
            <a:fillRect/>
          </a:stretch>
        </p:blipFill>
        <p:spPr>
          <a:xfrm>
            <a:off x="871005" y="3038523"/>
            <a:ext cx="324875" cy="324875"/>
          </a:xfrm>
          <a:prstGeom prst="rect">
            <a:avLst/>
          </a:prstGeom>
          <a:noFill/>
          <a:ln>
            <a:noFill/>
          </a:ln>
        </p:spPr>
      </p:pic>
      <p:pic>
        <p:nvPicPr>
          <p:cNvPr id="193" name="Google Shape;193;p28"/>
          <p:cNvPicPr preferRelativeResize="0"/>
          <p:nvPr/>
        </p:nvPicPr>
        <p:blipFill>
          <a:blip r:embed="rId3">
            <a:alphaModFix/>
          </a:blip>
          <a:stretch>
            <a:fillRect/>
          </a:stretch>
        </p:blipFill>
        <p:spPr>
          <a:xfrm>
            <a:off x="871005" y="3457411"/>
            <a:ext cx="324875" cy="324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9"/>
          <p:cNvSpPr txBox="1"/>
          <p:nvPr>
            <p:ph type="title"/>
          </p:nvPr>
        </p:nvSpPr>
        <p:spPr>
          <a:xfrm>
            <a:off x="2407550" y="176213"/>
            <a:ext cx="4329000" cy="61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Thoughts</a:t>
            </a:r>
            <a:endParaRPr/>
          </a:p>
        </p:txBody>
      </p:sp>
      <p:sp>
        <p:nvSpPr>
          <p:cNvPr id="199" name="Google Shape;199;p29"/>
          <p:cNvSpPr txBox="1"/>
          <p:nvPr>
            <p:ph idx="1" type="body"/>
          </p:nvPr>
        </p:nvSpPr>
        <p:spPr>
          <a:xfrm>
            <a:off x="744600" y="1076275"/>
            <a:ext cx="7935300" cy="3416400"/>
          </a:xfrm>
          <a:prstGeom prst="rect">
            <a:avLst/>
          </a:prstGeom>
        </p:spPr>
        <p:txBody>
          <a:bodyPr anchorCtr="0" anchor="t" bIns="91425" lIns="91425" spcFirstLastPara="1" rIns="91425" wrap="square" tIns="91425">
            <a:noAutofit/>
          </a:bodyPr>
          <a:lstStyle/>
          <a:p>
            <a:pPr indent="-342900" lvl="0" marL="457200" rtl="0" algn="l">
              <a:spcBef>
                <a:spcPts val="1000"/>
              </a:spcBef>
              <a:spcAft>
                <a:spcPts val="0"/>
              </a:spcAft>
              <a:buSzPts val="1800"/>
              <a:buFont typeface="Montserrat"/>
              <a:buChar char="●"/>
            </a:pPr>
            <a:r>
              <a:rPr lang="en">
                <a:latin typeface="Montserrat"/>
                <a:ea typeface="Montserrat"/>
                <a:cs typeface="Montserrat"/>
                <a:sym typeface="Montserrat"/>
              </a:rPr>
              <a:t>Harder but more interesting results from </a:t>
            </a:r>
            <a:r>
              <a:rPr lang="en">
                <a:latin typeface="Montserrat"/>
                <a:ea typeface="Montserrat"/>
                <a:cs typeface="Montserrat"/>
                <a:sym typeface="Montserrat"/>
              </a:rPr>
              <a:t>multi/cross lingual</a:t>
            </a:r>
            <a:r>
              <a:rPr lang="en">
                <a:latin typeface="Montserrat"/>
                <a:ea typeface="Montserrat"/>
                <a:cs typeface="Montserrat"/>
                <a:sym typeface="Montserrat"/>
              </a:rPr>
              <a:t> </a:t>
            </a:r>
            <a:endParaRPr>
              <a:latin typeface="Montserrat"/>
              <a:ea typeface="Montserrat"/>
              <a:cs typeface="Montserrat"/>
              <a:sym typeface="Montserrat"/>
            </a:endParaRPr>
          </a:p>
          <a:p>
            <a:pPr indent="-342900" lvl="0" marL="457200" rtl="0" algn="l">
              <a:spcBef>
                <a:spcPts val="1000"/>
              </a:spcBef>
              <a:spcAft>
                <a:spcPts val="0"/>
              </a:spcAft>
              <a:buSzPts val="1800"/>
              <a:buFont typeface="Montserrat"/>
              <a:buChar char="●"/>
            </a:pPr>
            <a:r>
              <a:rPr lang="en">
                <a:latin typeface="Montserrat"/>
                <a:ea typeface="Montserrat"/>
                <a:cs typeface="Montserrat"/>
                <a:sym typeface="Montserrat"/>
              </a:rPr>
              <a:t>Well thought out design</a:t>
            </a:r>
            <a:endParaRPr>
              <a:latin typeface="Montserrat"/>
              <a:ea typeface="Montserrat"/>
              <a:cs typeface="Montserrat"/>
              <a:sym typeface="Montserrat"/>
            </a:endParaRPr>
          </a:p>
          <a:p>
            <a:pPr indent="-342900" lvl="0" marL="457200" rtl="0" algn="l">
              <a:spcBef>
                <a:spcPts val="1000"/>
              </a:spcBef>
              <a:spcAft>
                <a:spcPts val="0"/>
              </a:spcAft>
              <a:buSzPts val="1800"/>
              <a:buFont typeface="Montserrat"/>
              <a:buChar char="●"/>
            </a:pPr>
            <a:r>
              <a:rPr lang="en">
                <a:latin typeface="Montserrat"/>
                <a:ea typeface="Montserrat"/>
                <a:cs typeface="Montserrat"/>
                <a:sym typeface="Montserrat"/>
              </a:rPr>
              <a:t>More data</a:t>
            </a:r>
            <a:endParaRPr>
              <a:latin typeface="Montserrat"/>
              <a:ea typeface="Montserrat"/>
              <a:cs typeface="Montserrat"/>
              <a:sym typeface="Montserrat"/>
            </a:endParaRPr>
          </a:p>
          <a:p>
            <a:pPr indent="-342900" lvl="0" marL="457200" rtl="0" algn="l">
              <a:spcBef>
                <a:spcPts val="1000"/>
              </a:spcBef>
              <a:spcAft>
                <a:spcPts val="0"/>
              </a:spcAft>
              <a:buSzPts val="1800"/>
              <a:buFont typeface="Montserrat"/>
              <a:buChar char="●"/>
            </a:pPr>
            <a:r>
              <a:rPr lang="en">
                <a:latin typeface="Montserrat"/>
                <a:ea typeface="Montserrat"/>
                <a:cs typeface="Montserrat"/>
                <a:sym typeface="Montserrat"/>
              </a:rPr>
              <a:t>Small annotator pool</a:t>
            </a:r>
            <a:endParaRPr>
              <a:latin typeface="Montserrat"/>
              <a:ea typeface="Montserrat"/>
              <a:cs typeface="Montserrat"/>
              <a:sym typeface="Montserrat"/>
            </a:endParaRPr>
          </a:p>
          <a:p>
            <a:pPr indent="-342900" lvl="0" marL="457200" rtl="0" algn="l">
              <a:spcBef>
                <a:spcPts val="1000"/>
              </a:spcBef>
              <a:spcAft>
                <a:spcPts val="0"/>
              </a:spcAft>
              <a:buSzPts val="1800"/>
              <a:buFont typeface="Montserrat"/>
              <a:buChar char="●"/>
            </a:pPr>
            <a:r>
              <a:rPr lang="en">
                <a:latin typeface="Montserrat"/>
                <a:ea typeface="Montserrat"/>
                <a:cs typeface="Montserrat"/>
                <a:sym typeface="Montserrat"/>
              </a:rPr>
              <a:t>Source data</a:t>
            </a:r>
            <a:endParaRPr>
              <a:latin typeface="Montserrat"/>
              <a:ea typeface="Montserrat"/>
              <a:cs typeface="Montserrat"/>
              <a:sym typeface="Montserrat"/>
            </a:endParaRPr>
          </a:p>
          <a:p>
            <a:pPr indent="-317500" lvl="1" marL="914400" rtl="0" algn="l">
              <a:spcBef>
                <a:spcPts val="1000"/>
              </a:spcBef>
              <a:spcAft>
                <a:spcPts val="0"/>
              </a:spcAft>
              <a:buSzPts val="1400"/>
              <a:buFont typeface="Montserrat"/>
              <a:buChar char="●"/>
            </a:pPr>
            <a:r>
              <a:rPr lang="en">
                <a:latin typeface="Montserrat"/>
                <a:ea typeface="Montserrat"/>
                <a:cs typeface="Montserrat"/>
                <a:sym typeface="Montserrat"/>
              </a:rPr>
              <a:t>Rankings ~ </a:t>
            </a:r>
            <a:r>
              <a:rPr lang="en">
                <a:latin typeface="Montserrat"/>
                <a:ea typeface="Montserrat"/>
                <a:cs typeface="Montserrat"/>
                <a:sym typeface="Montserrat"/>
              </a:rPr>
              <a:t>http://kt.ijs.si/data/Emoji_sentiment_ranking/</a:t>
            </a:r>
            <a:endParaRPr>
              <a:latin typeface="Montserrat"/>
              <a:ea typeface="Montserrat"/>
              <a:cs typeface="Montserrat"/>
              <a:sym typeface="Montserrat"/>
            </a:endParaRPr>
          </a:p>
          <a:p>
            <a:pPr indent="-317500" lvl="1" marL="914400" rtl="0" algn="l">
              <a:spcBef>
                <a:spcPts val="1000"/>
              </a:spcBef>
              <a:spcAft>
                <a:spcPts val="0"/>
              </a:spcAft>
              <a:buSzPts val="1400"/>
              <a:buFont typeface="Montserrat"/>
              <a:buChar char="●"/>
            </a:pPr>
            <a:r>
              <a:rPr lang="en">
                <a:latin typeface="Montserrat"/>
                <a:ea typeface="Montserrat"/>
                <a:cs typeface="Montserrat"/>
                <a:sym typeface="Montserrat"/>
              </a:rPr>
              <a:t>CSV ~ https://www.clarin.si/repository/xmlui/handle/11356/1048#</a:t>
            </a:r>
            <a:endParaRPr>
              <a:latin typeface="Montserrat"/>
              <a:ea typeface="Montserrat"/>
              <a:cs typeface="Montserrat"/>
              <a:sym typeface="Montserrat"/>
            </a:endParaRPr>
          </a:p>
          <a:p>
            <a:pPr indent="0" lvl="0" marL="0" rtl="0" algn="l">
              <a:spcBef>
                <a:spcPts val="1000"/>
              </a:spcBef>
              <a:spcAft>
                <a:spcPts val="1000"/>
              </a:spcAft>
              <a:buNone/>
            </a:pPr>
            <a:r>
              <a:t/>
            </a:r>
            <a:endParaRPr>
              <a:latin typeface="Montserrat"/>
              <a:ea typeface="Montserrat"/>
              <a:cs typeface="Montserrat"/>
              <a:sym typeface="Montserrat"/>
            </a:endParaRPr>
          </a:p>
        </p:txBody>
      </p:sp>
      <p:pic>
        <p:nvPicPr>
          <p:cNvPr id="200" name="Google Shape;200;p29"/>
          <p:cNvPicPr preferRelativeResize="0"/>
          <p:nvPr/>
        </p:nvPicPr>
        <p:blipFill>
          <a:blip r:embed="rId3">
            <a:alphaModFix/>
          </a:blip>
          <a:stretch>
            <a:fillRect/>
          </a:stretch>
        </p:blipFill>
        <p:spPr>
          <a:xfrm>
            <a:off x="846939" y="1246725"/>
            <a:ext cx="335450" cy="335450"/>
          </a:xfrm>
          <a:prstGeom prst="rect">
            <a:avLst/>
          </a:prstGeom>
          <a:noFill/>
          <a:ln>
            <a:noFill/>
          </a:ln>
        </p:spPr>
      </p:pic>
      <p:pic>
        <p:nvPicPr>
          <p:cNvPr id="201" name="Google Shape;201;p29"/>
          <p:cNvPicPr preferRelativeResize="0"/>
          <p:nvPr/>
        </p:nvPicPr>
        <p:blipFill>
          <a:blip r:embed="rId3">
            <a:alphaModFix/>
          </a:blip>
          <a:stretch>
            <a:fillRect/>
          </a:stretch>
        </p:blipFill>
        <p:spPr>
          <a:xfrm>
            <a:off x="846939" y="1703925"/>
            <a:ext cx="335450" cy="335450"/>
          </a:xfrm>
          <a:prstGeom prst="rect">
            <a:avLst/>
          </a:prstGeom>
          <a:noFill/>
          <a:ln>
            <a:noFill/>
          </a:ln>
        </p:spPr>
      </p:pic>
      <p:pic>
        <p:nvPicPr>
          <p:cNvPr id="202" name="Google Shape;202;p29"/>
          <p:cNvPicPr preferRelativeResize="0"/>
          <p:nvPr/>
        </p:nvPicPr>
        <p:blipFill>
          <a:blip r:embed="rId3">
            <a:alphaModFix/>
          </a:blip>
          <a:stretch>
            <a:fillRect/>
          </a:stretch>
        </p:blipFill>
        <p:spPr>
          <a:xfrm>
            <a:off x="846939" y="2161125"/>
            <a:ext cx="335450" cy="335450"/>
          </a:xfrm>
          <a:prstGeom prst="rect">
            <a:avLst/>
          </a:prstGeom>
          <a:noFill/>
          <a:ln>
            <a:noFill/>
          </a:ln>
        </p:spPr>
      </p:pic>
      <p:pic>
        <p:nvPicPr>
          <p:cNvPr id="203" name="Google Shape;203;p29"/>
          <p:cNvPicPr preferRelativeResize="0"/>
          <p:nvPr/>
        </p:nvPicPr>
        <p:blipFill>
          <a:blip r:embed="rId3">
            <a:alphaModFix/>
          </a:blip>
          <a:stretch>
            <a:fillRect/>
          </a:stretch>
        </p:blipFill>
        <p:spPr>
          <a:xfrm>
            <a:off x="846939" y="2618325"/>
            <a:ext cx="335450" cy="335450"/>
          </a:xfrm>
          <a:prstGeom prst="rect">
            <a:avLst/>
          </a:prstGeom>
          <a:noFill/>
          <a:ln>
            <a:noFill/>
          </a:ln>
        </p:spPr>
      </p:pic>
      <p:pic>
        <p:nvPicPr>
          <p:cNvPr id="204" name="Google Shape;204;p29"/>
          <p:cNvPicPr preferRelativeResize="0"/>
          <p:nvPr/>
        </p:nvPicPr>
        <p:blipFill>
          <a:blip r:embed="rId4">
            <a:alphaModFix/>
          </a:blip>
          <a:stretch>
            <a:fillRect/>
          </a:stretch>
        </p:blipFill>
        <p:spPr>
          <a:xfrm>
            <a:off x="1343113" y="3486150"/>
            <a:ext cx="256300" cy="256300"/>
          </a:xfrm>
          <a:prstGeom prst="rect">
            <a:avLst/>
          </a:prstGeom>
          <a:noFill/>
          <a:ln>
            <a:noFill/>
          </a:ln>
        </p:spPr>
      </p:pic>
      <p:pic>
        <p:nvPicPr>
          <p:cNvPr id="205" name="Google Shape;205;p29"/>
          <p:cNvPicPr preferRelativeResize="0"/>
          <p:nvPr/>
        </p:nvPicPr>
        <p:blipFill>
          <a:blip r:embed="rId4">
            <a:alphaModFix/>
          </a:blip>
          <a:stretch>
            <a:fillRect/>
          </a:stretch>
        </p:blipFill>
        <p:spPr>
          <a:xfrm>
            <a:off x="1352373" y="3867150"/>
            <a:ext cx="256300" cy="256300"/>
          </a:xfrm>
          <a:prstGeom prst="rect">
            <a:avLst/>
          </a:prstGeom>
          <a:noFill/>
          <a:ln>
            <a:noFill/>
          </a:ln>
        </p:spPr>
      </p:pic>
      <p:pic>
        <p:nvPicPr>
          <p:cNvPr id="206" name="Google Shape;206;p29"/>
          <p:cNvPicPr preferRelativeResize="0"/>
          <p:nvPr/>
        </p:nvPicPr>
        <p:blipFill>
          <a:blip r:embed="rId3">
            <a:alphaModFix/>
          </a:blip>
          <a:stretch>
            <a:fillRect/>
          </a:stretch>
        </p:blipFill>
        <p:spPr>
          <a:xfrm>
            <a:off x="846939" y="3037496"/>
            <a:ext cx="335450" cy="3354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30"/>
          <p:cNvSpPr txBox="1"/>
          <p:nvPr/>
        </p:nvSpPr>
        <p:spPr>
          <a:xfrm>
            <a:off x="2148150" y="3184500"/>
            <a:ext cx="4847700" cy="152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5400">
                <a:latin typeface="Montserrat"/>
                <a:ea typeface="Montserrat"/>
                <a:cs typeface="Montserrat"/>
                <a:sym typeface="Montserrat"/>
              </a:rPr>
              <a:t>Questions?</a:t>
            </a:r>
            <a:endParaRPr sz="5400">
              <a:latin typeface="Montserrat"/>
              <a:ea typeface="Montserrat"/>
              <a:cs typeface="Montserrat"/>
              <a:sym typeface="Montserrat"/>
            </a:endParaRPr>
          </a:p>
        </p:txBody>
      </p:sp>
      <p:pic>
        <p:nvPicPr>
          <p:cNvPr id="212" name="Google Shape;212;p30"/>
          <p:cNvPicPr preferRelativeResize="0"/>
          <p:nvPr/>
        </p:nvPicPr>
        <p:blipFill>
          <a:blip r:embed="rId3">
            <a:alphaModFix/>
          </a:blip>
          <a:stretch>
            <a:fillRect/>
          </a:stretch>
        </p:blipFill>
        <p:spPr>
          <a:xfrm>
            <a:off x="3360750" y="762000"/>
            <a:ext cx="2422501" cy="2422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pic>
        <p:nvPicPr>
          <p:cNvPr id="217" name="Google Shape;217;p31"/>
          <p:cNvPicPr preferRelativeResize="0"/>
          <p:nvPr/>
        </p:nvPicPr>
        <p:blipFill>
          <a:blip r:embed="rId3">
            <a:alphaModFix/>
          </a:blip>
          <a:stretch>
            <a:fillRect/>
          </a:stretch>
        </p:blipFill>
        <p:spPr>
          <a:xfrm>
            <a:off x="-118450" y="0"/>
            <a:ext cx="9262450" cy="521159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2"/>
          <p:cNvSpPr txBox="1"/>
          <p:nvPr>
            <p:ph type="title"/>
          </p:nvPr>
        </p:nvSpPr>
        <p:spPr>
          <a:xfrm>
            <a:off x="148065" y="227862"/>
            <a:ext cx="39036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Top 10 emojis</a:t>
            </a:r>
            <a:endParaRPr/>
          </a:p>
        </p:txBody>
      </p:sp>
      <p:pic>
        <p:nvPicPr>
          <p:cNvPr id="223" name="Google Shape;223;p32"/>
          <p:cNvPicPr preferRelativeResize="0"/>
          <p:nvPr/>
        </p:nvPicPr>
        <p:blipFill>
          <a:blip r:embed="rId3">
            <a:alphaModFix/>
          </a:blip>
          <a:stretch>
            <a:fillRect/>
          </a:stretch>
        </p:blipFill>
        <p:spPr>
          <a:xfrm>
            <a:off x="352513" y="1095750"/>
            <a:ext cx="8436199" cy="29485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3"/>
          <p:cNvSpPr txBox="1"/>
          <p:nvPr>
            <p:ph type="title"/>
          </p:nvPr>
        </p:nvSpPr>
        <p:spPr>
          <a:xfrm>
            <a:off x="148065" y="227862"/>
            <a:ext cx="39036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EmojiTracker </a:t>
            </a:r>
            <a:r>
              <a:rPr lang="en"/>
              <a:t>Comparison</a:t>
            </a:r>
            <a:endParaRPr/>
          </a:p>
        </p:txBody>
      </p:sp>
      <p:pic>
        <p:nvPicPr>
          <p:cNvPr id="229" name="Google Shape;229;p33"/>
          <p:cNvPicPr preferRelativeResize="0"/>
          <p:nvPr/>
        </p:nvPicPr>
        <p:blipFill>
          <a:blip r:embed="rId3">
            <a:alphaModFix/>
          </a:blip>
          <a:stretch>
            <a:fillRect/>
          </a:stretch>
        </p:blipFill>
        <p:spPr>
          <a:xfrm>
            <a:off x="381000" y="1857751"/>
            <a:ext cx="8331027" cy="14137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4"/>
          <p:cNvSpPr txBox="1"/>
          <p:nvPr>
            <p:ph type="title"/>
          </p:nvPr>
        </p:nvSpPr>
        <p:spPr>
          <a:xfrm>
            <a:off x="148065" y="227862"/>
            <a:ext cx="39036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Tweets w/ vs w/o emojis</a:t>
            </a:r>
            <a:endParaRPr/>
          </a:p>
        </p:txBody>
      </p:sp>
      <p:pic>
        <p:nvPicPr>
          <p:cNvPr id="235" name="Google Shape;235;p34"/>
          <p:cNvPicPr preferRelativeResize="0"/>
          <p:nvPr/>
        </p:nvPicPr>
        <p:blipFill>
          <a:blip r:embed="rId3">
            <a:alphaModFix/>
          </a:blip>
          <a:stretch>
            <a:fillRect/>
          </a:stretch>
        </p:blipFill>
        <p:spPr>
          <a:xfrm>
            <a:off x="381000" y="1324351"/>
            <a:ext cx="8340577" cy="2370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Montserrat SemiBold"/>
                <a:ea typeface="Montserrat SemiBold"/>
                <a:cs typeface="Montserrat SemiBold"/>
                <a:sym typeface="Montserrat SemiBold"/>
              </a:rPr>
              <a:t>Sentiment of Emojis</a:t>
            </a:r>
            <a:endParaRPr>
              <a:latin typeface="Montserrat SemiBold"/>
              <a:ea typeface="Montserrat SemiBold"/>
              <a:cs typeface="Montserrat SemiBold"/>
              <a:sym typeface="Montserrat SemiBold"/>
            </a:endParaRPr>
          </a:p>
          <a:p>
            <a:pPr indent="0" lvl="0" marL="0" rtl="0" algn="ctr">
              <a:spcBef>
                <a:spcPts val="0"/>
              </a:spcBef>
              <a:spcAft>
                <a:spcPts val="0"/>
              </a:spcAft>
              <a:buNone/>
            </a:pPr>
            <a:r>
              <a:rPr lang="en" sz="1800">
                <a:latin typeface="Montserrat SemiBold"/>
                <a:ea typeface="Montserrat SemiBold"/>
                <a:cs typeface="Montserrat SemiBold"/>
                <a:sym typeface="Montserrat SemiBold"/>
              </a:rPr>
              <a:t>Petra Novak, Jasmina Smailović, Borut Sluban, Igor Mozetič</a:t>
            </a:r>
            <a:endParaRPr sz="1800">
              <a:latin typeface="Montserrat SemiBold"/>
              <a:ea typeface="Montserrat SemiBold"/>
              <a:cs typeface="Montserrat SemiBold"/>
              <a:sym typeface="Montserrat SemiBold"/>
            </a:endParaRPr>
          </a:p>
        </p:txBody>
      </p:sp>
      <p:sp>
        <p:nvSpPr>
          <p:cNvPr id="74" name="Google Shape;74;p17"/>
          <p:cNvSpPr txBox="1"/>
          <p:nvPr>
            <p:ph idx="1" type="subTitle"/>
          </p:nvPr>
        </p:nvSpPr>
        <p:spPr>
          <a:xfrm>
            <a:off x="311700" y="35199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Joel </a:t>
            </a:r>
            <a:r>
              <a:rPr lang="en" sz="1600"/>
              <a:t>Ellery Baines</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35"/>
          <p:cNvSpPr txBox="1"/>
          <p:nvPr>
            <p:ph type="title"/>
          </p:nvPr>
        </p:nvSpPr>
        <p:spPr>
          <a:xfrm>
            <a:off x="148065" y="227862"/>
            <a:ext cx="39036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Tweets by Language</a:t>
            </a:r>
            <a:endParaRPr/>
          </a:p>
        </p:txBody>
      </p:sp>
      <p:pic>
        <p:nvPicPr>
          <p:cNvPr id="241" name="Google Shape;241;p35"/>
          <p:cNvPicPr preferRelativeResize="0"/>
          <p:nvPr/>
        </p:nvPicPr>
        <p:blipFill>
          <a:blip r:embed="rId3">
            <a:alphaModFix/>
          </a:blip>
          <a:stretch>
            <a:fillRect/>
          </a:stretch>
        </p:blipFill>
        <p:spPr>
          <a:xfrm>
            <a:off x="359963" y="990922"/>
            <a:ext cx="8438376" cy="31831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6"/>
          <p:cNvSpPr txBox="1"/>
          <p:nvPr>
            <p:ph type="title"/>
          </p:nvPr>
        </p:nvSpPr>
        <p:spPr>
          <a:xfrm>
            <a:off x="148065" y="227862"/>
            <a:ext cx="39036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Annotator Information</a:t>
            </a:r>
            <a:endParaRPr/>
          </a:p>
        </p:txBody>
      </p:sp>
      <p:pic>
        <p:nvPicPr>
          <p:cNvPr id="247" name="Google Shape;247;p36"/>
          <p:cNvPicPr preferRelativeResize="0"/>
          <p:nvPr/>
        </p:nvPicPr>
        <p:blipFill>
          <a:blip r:embed="rId3">
            <a:alphaModFix/>
          </a:blip>
          <a:stretch>
            <a:fillRect/>
          </a:stretch>
        </p:blipFill>
        <p:spPr>
          <a:xfrm>
            <a:off x="1326150" y="957485"/>
            <a:ext cx="6956902" cy="38236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7"/>
          <p:cNvSpPr txBox="1"/>
          <p:nvPr>
            <p:ph type="title"/>
          </p:nvPr>
        </p:nvSpPr>
        <p:spPr>
          <a:xfrm>
            <a:off x="148065" y="227862"/>
            <a:ext cx="39036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Agreement Measurement</a:t>
            </a:r>
            <a:endParaRPr/>
          </a:p>
        </p:txBody>
      </p:sp>
      <p:pic>
        <p:nvPicPr>
          <p:cNvPr id="253" name="Google Shape;253;p37"/>
          <p:cNvPicPr preferRelativeResize="0"/>
          <p:nvPr/>
        </p:nvPicPr>
        <p:blipFill>
          <a:blip r:embed="rId3">
            <a:alphaModFix/>
          </a:blip>
          <a:stretch>
            <a:fillRect/>
          </a:stretch>
        </p:blipFill>
        <p:spPr>
          <a:xfrm>
            <a:off x="380859" y="1562493"/>
            <a:ext cx="8369198" cy="18503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38"/>
          <p:cNvSpPr txBox="1"/>
          <p:nvPr>
            <p:ph type="title"/>
          </p:nvPr>
        </p:nvSpPr>
        <p:spPr>
          <a:xfrm>
            <a:off x="5783567" y="453136"/>
            <a:ext cx="2916600" cy="59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Citation</a:t>
            </a:r>
            <a:endParaRPr/>
          </a:p>
        </p:txBody>
      </p:sp>
      <p:sp>
        <p:nvSpPr>
          <p:cNvPr id="259" name="Google Shape;259;p38"/>
          <p:cNvSpPr txBox="1"/>
          <p:nvPr>
            <p:ph idx="1" type="body"/>
          </p:nvPr>
        </p:nvSpPr>
        <p:spPr>
          <a:xfrm>
            <a:off x="735200" y="1000075"/>
            <a:ext cx="7868400" cy="34164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Clr>
                <a:srgbClr val="333333"/>
              </a:buClr>
              <a:buSzPts val="1200"/>
              <a:buFont typeface="Montserrat"/>
              <a:buChar char="●"/>
            </a:pPr>
            <a:r>
              <a:rPr lang="en" sz="1200">
                <a:solidFill>
                  <a:srgbClr val="333333"/>
                </a:solidFill>
                <a:highlight>
                  <a:srgbClr val="FFFFFF"/>
                </a:highlight>
                <a:latin typeface="Montserrat SemiBold"/>
                <a:ea typeface="Montserrat SemiBold"/>
                <a:cs typeface="Montserrat SemiBold"/>
                <a:sym typeface="Montserrat SemiBold"/>
              </a:rPr>
              <a:t> Kralj Novak P, Smailović J, Sluban B, Mozetič I (2015) Sentiment of Emojis. PLoS ONE 10(12): e0144296. https://doi.org/10.1371/journal.pone.0144296</a:t>
            </a:r>
            <a:endParaRPr>
              <a:latin typeface="Montserrat SemiBold"/>
              <a:ea typeface="Montserrat SemiBold"/>
              <a:cs typeface="Montserrat SemiBold"/>
              <a:sym typeface="Montserrat SemiBold"/>
            </a:endParaRPr>
          </a:p>
        </p:txBody>
      </p:sp>
      <p:pic>
        <p:nvPicPr>
          <p:cNvPr id="260" name="Google Shape;260;p38"/>
          <p:cNvPicPr preferRelativeResize="0"/>
          <p:nvPr/>
        </p:nvPicPr>
        <p:blipFill>
          <a:blip r:embed="rId3">
            <a:alphaModFix/>
          </a:blip>
          <a:stretch>
            <a:fillRect/>
          </a:stretch>
        </p:blipFill>
        <p:spPr>
          <a:xfrm>
            <a:off x="629175" y="2334712"/>
            <a:ext cx="474075" cy="4740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8"/>
          <p:cNvSpPr txBox="1"/>
          <p:nvPr>
            <p:ph type="title"/>
          </p:nvPr>
        </p:nvSpPr>
        <p:spPr>
          <a:xfrm>
            <a:off x="148065" y="227862"/>
            <a:ext cx="39036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Definitions</a:t>
            </a:r>
            <a:endParaRPr/>
          </a:p>
        </p:txBody>
      </p:sp>
      <p:sp>
        <p:nvSpPr>
          <p:cNvPr id="80" name="Google Shape;80;p18"/>
          <p:cNvSpPr txBox="1"/>
          <p:nvPr>
            <p:ph idx="1" type="body"/>
          </p:nvPr>
        </p:nvSpPr>
        <p:spPr>
          <a:xfrm>
            <a:off x="543925" y="904800"/>
            <a:ext cx="8149200" cy="3654900"/>
          </a:xfrm>
          <a:prstGeom prst="rect">
            <a:avLst/>
          </a:prstGeom>
        </p:spPr>
        <p:txBody>
          <a:bodyPr anchorCtr="0" anchor="ctr" bIns="91425" lIns="91425" spcFirstLastPara="1" rIns="91425" wrap="square" tIns="91425">
            <a:noAutofit/>
          </a:bodyPr>
          <a:lstStyle/>
          <a:p>
            <a:pPr indent="-336550" lvl="0" marL="457200" rtl="0" algn="l">
              <a:lnSpc>
                <a:spcPct val="115000"/>
              </a:lnSpc>
              <a:spcBef>
                <a:spcPts val="1000"/>
              </a:spcBef>
              <a:spcAft>
                <a:spcPts val="0"/>
              </a:spcAft>
              <a:buClr>
                <a:srgbClr val="000000"/>
              </a:buClr>
              <a:buSzPts val="1700"/>
              <a:buFont typeface="Montserrat"/>
              <a:buChar char="●"/>
            </a:pPr>
            <a:r>
              <a:rPr b="1" lang="en" sz="1700">
                <a:solidFill>
                  <a:schemeClr val="dk1"/>
                </a:solidFill>
                <a:latin typeface="Montserrat"/>
                <a:ea typeface="Montserrat"/>
                <a:cs typeface="Montserrat"/>
                <a:sym typeface="Montserrat"/>
              </a:rPr>
              <a:t>Emoticon</a:t>
            </a:r>
            <a:r>
              <a:rPr lang="en" sz="1700">
                <a:solidFill>
                  <a:schemeClr val="dk1"/>
                </a:solidFill>
                <a:latin typeface="Montserrat"/>
                <a:ea typeface="Montserrat"/>
                <a:cs typeface="Montserrat"/>
                <a:sym typeface="Montserrat"/>
              </a:rPr>
              <a:t> - shorthand for a facial expression ;-)</a:t>
            </a:r>
            <a:endParaRPr sz="1700">
              <a:solidFill>
                <a:schemeClr val="dk1"/>
              </a:solidFill>
              <a:latin typeface="Montserrat"/>
              <a:ea typeface="Montserrat"/>
              <a:cs typeface="Montserrat"/>
              <a:sym typeface="Montserrat"/>
            </a:endParaRPr>
          </a:p>
          <a:p>
            <a:pPr indent="-336550" lvl="0" marL="457200" rtl="0" algn="l">
              <a:lnSpc>
                <a:spcPct val="115000"/>
              </a:lnSpc>
              <a:spcBef>
                <a:spcPts val="1000"/>
              </a:spcBef>
              <a:spcAft>
                <a:spcPts val="0"/>
              </a:spcAft>
              <a:buClr>
                <a:srgbClr val="000000"/>
              </a:buClr>
              <a:buSzPts val="1700"/>
              <a:buFont typeface="Montserrat"/>
              <a:buChar char="●"/>
            </a:pPr>
            <a:r>
              <a:rPr b="1" lang="en" sz="1700">
                <a:solidFill>
                  <a:schemeClr val="dk1"/>
                </a:solidFill>
                <a:latin typeface="Montserrat"/>
                <a:ea typeface="Montserrat"/>
                <a:cs typeface="Montserrat"/>
                <a:sym typeface="Montserrat"/>
              </a:rPr>
              <a:t>Emoji</a:t>
            </a:r>
            <a:r>
              <a:rPr lang="en" sz="1700">
                <a:solidFill>
                  <a:schemeClr val="dk1"/>
                </a:solidFill>
                <a:latin typeface="Montserrat"/>
                <a:ea typeface="Montserrat"/>
                <a:cs typeface="Montserrat"/>
                <a:sym typeface="Montserrat"/>
              </a:rPr>
              <a:t> - emojis are unicode graphic symbols used as a shorthand to express concepts and ideas. A graphic symbol, ideogram, that represents not only facial expressions, but also concepts and ideas, such as celebration, weather, vehicles and buildings, food and drink, animals and plants, or emotions, feelings, and activities.</a:t>
            </a:r>
            <a:endParaRPr sz="1700">
              <a:solidFill>
                <a:schemeClr val="dk1"/>
              </a:solidFill>
              <a:latin typeface="Montserrat"/>
              <a:ea typeface="Montserrat"/>
              <a:cs typeface="Montserrat"/>
              <a:sym typeface="Montserrat"/>
            </a:endParaRPr>
          </a:p>
          <a:p>
            <a:pPr indent="-336550" lvl="0" marL="457200" rtl="0" algn="l">
              <a:lnSpc>
                <a:spcPct val="115000"/>
              </a:lnSpc>
              <a:spcBef>
                <a:spcPts val="1000"/>
              </a:spcBef>
              <a:spcAft>
                <a:spcPts val="0"/>
              </a:spcAft>
              <a:buClr>
                <a:srgbClr val="000000"/>
              </a:buClr>
              <a:buSzPts val="1700"/>
              <a:buFont typeface="Montserrat"/>
              <a:buChar char="●"/>
            </a:pPr>
            <a:r>
              <a:rPr b="1" lang="en" sz="1700">
                <a:solidFill>
                  <a:schemeClr val="dk1"/>
                </a:solidFill>
                <a:latin typeface="Montserrat"/>
                <a:ea typeface="Montserrat"/>
                <a:cs typeface="Montserrat"/>
                <a:sym typeface="Montserrat"/>
              </a:rPr>
              <a:t>Sentiment Analysis</a:t>
            </a:r>
            <a:r>
              <a:rPr lang="en" sz="1700">
                <a:solidFill>
                  <a:schemeClr val="dk1"/>
                </a:solidFill>
                <a:latin typeface="Montserrat"/>
                <a:ea typeface="Montserrat"/>
                <a:cs typeface="Montserrat"/>
                <a:sym typeface="Montserrat"/>
              </a:rPr>
              <a:t> - the field of study that analyzes people’s opinions, sentiments, evaluations, attitudes, and emotions from a text</a:t>
            </a:r>
            <a:endParaRPr sz="1700"/>
          </a:p>
        </p:txBody>
      </p:sp>
      <p:pic>
        <p:nvPicPr>
          <p:cNvPr id="81" name="Google Shape;81;p18"/>
          <p:cNvPicPr preferRelativeResize="0"/>
          <p:nvPr/>
        </p:nvPicPr>
        <p:blipFill>
          <a:blip r:embed="rId3">
            <a:alphaModFix/>
          </a:blip>
          <a:stretch>
            <a:fillRect/>
          </a:stretch>
        </p:blipFill>
        <p:spPr>
          <a:xfrm>
            <a:off x="671168" y="1303700"/>
            <a:ext cx="316350" cy="316350"/>
          </a:xfrm>
          <a:prstGeom prst="rect">
            <a:avLst/>
          </a:prstGeom>
          <a:noFill/>
          <a:ln>
            <a:noFill/>
          </a:ln>
        </p:spPr>
      </p:pic>
      <p:pic>
        <p:nvPicPr>
          <p:cNvPr id="82" name="Google Shape;82;p18"/>
          <p:cNvPicPr preferRelativeResize="0"/>
          <p:nvPr/>
        </p:nvPicPr>
        <p:blipFill>
          <a:blip r:embed="rId3">
            <a:alphaModFix/>
          </a:blip>
          <a:stretch>
            <a:fillRect/>
          </a:stretch>
        </p:blipFill>
        <p:spPr>
          <a:xfrm>
            <a:off x="671168" y="3284900"/>
            <a:ext cx="316350" cy="316350"/>
          </a:xfrm>
          <a:prstGeom prst="rect">
            <a:avLst/>
          </a:prstGeom>
          <a:noFill/>
          <a:ln>
            <a:noFill/>
          </a:ln>
        </p:spPr>
      </p:pic>
      <p:pic>
        <p:nvPicPr>
          <p:cNvPr id="83" name="Google Shape;83;p18"/>
          <p:cNvPicPr preferRelativeResize="0"/>
          <p:nvPr/>
        </p:nvPicPr>
        <p:blipFill>
          <a:blip r:embed="rId3">
            <a:alphaModFix/>
          </a:blip>
          <a:stretch>
            <a:fillRect/>
          </a:stretch>
        </p:blipFill>
        <p:spPr>
          <a:xfrm>
            <a:off x="671168" y="1751357"/>
            <a:ext cx="316350" cy="316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9"/>
          <p:cNvSpPr txBox="1"/>
          <p:nvPr>
            <p:ph type="title"/>
          </p:nvPr>
        </p:nvSpPr>
        <p:spPr>
          <a:xfrm>
            <a:off x="148065" y="227862"/>
            <a:ext cx="39036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Data &amp; Process</a:t>
            </a:r>
            <a:endParaRPr/>
          </a:p>
        </p:txBody>
      </p:sp>
      <p:sp>
        <p:nvSpPr>
          <p:cNvPr id="89" name="Google Shape;89;p19"/>
          <p:cNvSpPr txBox="1"/>
          <p:nvPr>
            <p:ph idx="1" type="body"/>
          </p:nvPr>
        </p:nvSpPr>
        <p:spPr>
          <a:xfrm>
            <a:off x="543925" y="904800"/>
            <a:ext cx="8149200" cy="3654900"/>
          </a:xfrm>
          <a:prstGeom prst="rect">
            <a:avLst/>
          </a:prstGeom>
        </p:spPr>
        <p:txBody>
          <a:bodyPr anchorCtr="0" anchor="ctr" bIns="91425" lIns="91425" spcFirstLastPara="1" rIns="91425" wrap="square" tIns="91425">
            <a:noAutofit/>
          </a:bodyPr>
          <a:lstStyle/>
          <a:p>
            <a:pPr indent="-336550" lvl="0" marL="457200" rtl="0" algn="ctr">
              <a:lnSpc>
                <a:spcPct val="100000"/>
              </a:lnSpc>
              <a:spcBef>
                <a:spcPts val="0"/>
              </a:spcBef>
              <a:spcAft>
                <a:spcPts val="0"/>
              </a:spcAft>
              <a:buClr>
                <a:srgbClr val="000000"/>
              </a:buClr>
              <a:buSzPts val="1700"/>
              <a:buFont typeface="Montserrat"/>
              <a:buChar char="●"/>
            </a:pPr>
            <a:r>
              <a:rPr lang="en" sz="1700">
                <a:solidFill>
                  <a:schemeClr val="dk1"/>
                </a:solidFill>
                <a:latin typeface="Montserrat"/>
                <a:ea typeface="Montserrat"/>
                <a:cs typeface="Montserrat"/>
                <a:sym typeface="Montserrat"/>
              </a:rPr>
              <a:t>Data pool of </a:t>
            </a:r>
            <a:r>
              <a:rPr lang="en" sz="1700">
                <a:solidFill>
                  <a:schemeClr val="dk1"/>
                </a:solidFill>
                <a:latin typeface="Montserrat"/>
                <a:ea typeface="Montserrat"/>
                <a:cs typeface="Montserrat"/>
                <a:sym typeface="Montserrat"/>
              </a:rPr>
              <a:t>1.6 million tweets </a:t>
            </a:r>
            <a:endParaRPr sz="1700">
              <a:solidFill>
                <a:schemeClr val="dk1"/>
              </a:solidFill>
              <a:latin typeface="Montserrat"/>
              <a:ea typeface="Montserrat"/>
              <a:cs typeface="Montserrat"/>
              <a:sym typeface="Montserrat"/>
            </a:endParaRPr>
          </a:p>
          <a:p>
            <a:pPr indent="-336550" lvl="0" marL="457200" rtl="0" algn="ctr">
              <a:lnSpc>
                <a:spcPct val="100000"/>
              </a:lnSpc>
              <a:spcBef>
                <a:spcPts val="1000"/>
              </a:spcBef>
              <a:spcAft>
                <a:spcPts val="0"/>
              </a:spcAft>
              <a:buClr>
                <a:srgbClr val="000000"/>
              </a:buClr>
              <a:buSzPts val="1700"/>
              <a:buFont typeface="Montserrat"/>
              <a:buChar char="●"/>
            </a:pPr>
            <a:r>
              <a:rPr lang="en" sz="1700">
                <a:solidFill>
                  <a:schemeClr val="dk1"/>
                </a:solidFill>
                <a:latin typeface="Montserrat"/>
                <a:ea typeface="Montserrat"/>
                <a:cs typeface="Montserrat"/>
                <a:sym typeface="Montserrat"/>
              </a:rPr>
              <a:t>13 languages</a:t>
            </a:r>
            <a:endParaRPr sz="1700">
              <a:solidFill>
                <a:schemeClr val="dk1"/>
              </a:solidFill>
              <a:latin typeface="Montserrat"/>
              <a:ea typeface="Montserrat"/>
              <a:cs typeface="Montserrat"/>
              <a:sym typeface="Montserrat"/>
            </a:endParaRPr>
          </a:p>
          <a:p>
            <a:pPr indent="-336550" lvl="0" marL="457200" rtl="0" algn="ctr">
              <a:lnSpc>
                <a:spcPct val="100000"/>
              </a:lnSpc>
              <a:spcBef>
                <a:spcPts val="1000"/>
              </a:spcBef>
              <a:spcAft>
                <a:spcPts val="0"/>
              </a:spcAft>
              <a:buClr>
                <a:srgbClr val="000000"/>
              </a:buClr>
              <a:buSzPts val="1700"/>
              <a:buFont typeface="Montserrat"/>
              <a:buChar char="●"/>
            </a:pPr>
            <a:r>
              <a:rPr lang="en" sz="1700">
                <a:solidFill>
                  <a:schemeClr val="dk1"/>
                </a:solidFill>
                <a:latin typeface="Montserrat"/>
                <a:ea typeface="Montserrat"/>
                <a:cs typeface="Montserrat"/>
                <a:sym typeface="Montserrat"/>
              </a:rPr>
              <a:t>Labeled by 83 native speakers</a:t>
            </a:r>
            <a:endParaRPr sz="1700">
              <a:solidFill>
                <a:schemeClr val="dk1"/>
              </a:solidFill>
              <a:latin typeface="Montserrat"/>
              <a:ea typeface="Montserrat"/>
              <a:cs typeface="Montserrat"/>
              <a:sym typeface="Montserrat"/>
            </a:endParaRPr>
          </a:p>
          <a:p>
            <a:pPr indent="-336550" lvl="0" marL="457200" rtl="0" algn="ctr">
              <a:lnSpc>
                <a:spcPct val="100000"/>
              </a:lnSpc>
              <a:spcBef>
                <a:spcPts val="1000"/>
              </a:spcBef>
              <a:spcAft>
                <a:spcPts val="0"/>
              </a:spcAft>
              <a:buClr>
                <a:srgbClr val="000000"/>
              </a:buClr>
              <a:buSzPts val="1700"/>
              <a:buFont typeface="Montserrat"/>
              <a:buChar char="●"/>
            </a:pPr>
            <a:r>
              <a:rPr lang="en" sz="1700">
                <a:solidFill>
                  <a:schemeClr val="dk1"/>
                </a:solidFill>
                <a:latin typeface="Montserrat"/>
                <a:ea typeface="Montserrat"/>
                <a:cs typeface="Montserrat"/>
                <a:sym typeface="Montserrat"/>
              </a:rPr>
              <a:t>Sentiment labels are discrete 3 valued variable {-1, 0, +1}, {negativity, neutral, positive}</a:t>
            </a:r>
            <a:endParaRPr sz="1700">
              <a:solidFill>
                <a:schemeClr val="dk1"/>
              </a:solidFill>
              <a:latin typeface="Montserrat"/>
              <a:ea typeface="Montserrat"/>
              <a:cs typeface="Montserrat"/>
              <a:sym typeface="Montserrat"/>
            </a:endParaRPr>
          </a:p>
          <a:p>
            <a:pPr indent="-336550" lvl="0" marL="457200" rtl="0" algn="ctr">
              <a:lnSpc>
                <a:spcPct val="100000"/>
              </a:lnSpc>
              <a:spcBef>
                <a:spcPts val="1000"/>
              </a:spcBef>
              <a:spcAft>
                <a:spcPts val="0"/>
              </a:spcAft>
              <a:buClr>
                <a:srgbClr val="000000"/>
              </a:buClr>
              <a:buSzPts val="1700"/>
              <a:buFont typeface="Montserrat"/>
              <a:buChar char="●"/>
            </a:pPr>
            <a:r>
              <a:rPr lang="en" sz="1700">
                <a:solidFill>
                  <a:schemeClr val="dk1"/>
                </a:solidFill>
                <a:latin typeface="Montserrat"/>
                <a:ea typeface="Montserrat"/>
                <a:cs typeface="Montserrat"/>
                <a:sym typeface="Montserrat"/>
              </a:rPr>
              <a:t>An emoji can be counted multiple times within a single tweet</a:t>
            </a:r>
            <a:endParaRPr sz="1700">
              <a:solidFill>
                <a:schemeClr val="dk1"/>
              </a:solidFill>
              <a:latin typeface="Montserrat"/>
              <a:ea typeface="Montserrat"/>
              <a:cs typeface="Montserrat"/>
              <a:sym typeface="Montserrat"/>
            </a:endParaRPr>
          </a:p>
          <a:p>
            <a:pPr indent="-336550" lvl="0" marL="457200" rtl="0" algn="ctr">
              <a:lnSpc>
                <a:spcPct val="100000"/>
              </a:lnSpc>
              <a:spcBef>
                <a:spcPts val="1000"/>
              </a:spcBef>
              <a:spcAft>
                <a:spcPts val="0"/>
              </a:spcAft>
              <a:buClr>
                <a:srgbClr val="000000"/>
              </a:buClr>
              <a:buSzPts val="1700"/>
              <a:buFont typeface="Montserrat"/>
              <a:buChar char="●"/>
            </a:pPr>
            <a:r>
              <a:rPr lang="en" sz="1700">
                <a:solidFill>
                  <a:schemeClr val="dk1"/>
                </a:solidFill>
                <a:latin typeface="Montserrat"/>
                <a:ea typeface="Montserrat"/>
                <a:cs typeface="Montserrat"/>
                <a:sym typeface="Montserrat"/>
              </a:rPr>
              <a:t>Occurrences must be N ≥ 5, otherwise excluded</a:t>
            </a:r>
            <a:endParaRPr sz="1700">
              <a:solidFill>
                <a:schemeClr val="dk1"/>
              </a:solidFill>
              <a:latin typeface="Montserrat"/>
              <a:ea typeface="Montserrat"/>
              <a:cs typeface="Montserrat"/>
              <a:sym typeface="Montserrat"/>
            </a:endParaRPr>
          </a:p>
          <a:p>
            <a:pPr indent="-336550" lvl="0" marL="457200" rtl="0" algn="ctr">
              <a:lnSpc>
                <a:spcPct val="100000"/>
              </a:lnSpc>
              <a:spcBef>
                <a:spcPts val="1000"/>
              </a:spcBef>
              <a:spcAft>
                <a:spcPts val="1000"/>
              </a:spcAft>
              <a:buClr>
                <a:srgbClr val="000000"/>
              </a:buClr>
              <a:buSzPts val="1700"/>
              <a:buFont typeface="Montserrat"/>
              <a:buChar char="●"/>
            </a:pPr>
            <a:r>
              <a:rPr lang="en" sz="1700">
                <a:solidFill>
                  <a:schemeClr val="dk1"/>
                </a:solidFill>
                <a:latin typeface="Montserrat"/>
                <a:ea typeface="Montserrat"/>
                <a:cs typeface="Montserrat"/>
                <a:sym typeface="Montserrat"/>
              </a:rPr>
              <a:t>Created sentiment lexicon for 751 most frequently used emojis</a:t>
            </a:r>
            <a:endParaRPr sz="1700"/>
          </a:p>
        </p:txBody>
      </p:sp>
      <p:pic>
        <p:nvPicPr>
          <p:cNvPr id="90" name="Google Shape;90;p19"/>
          <p:cNvPicPr preferRelativeResize="0"/>
          <p:nvPr/>
        </p:nvPicPr>
        <p:blipFill>
          <a:blip r:embed="rId3">
            <a:alphaModFix/>
          </a:blip>
          <a:stretch>
            <a:fillRect/>
          </a:stretch>
        </p:blipFill>
        <p:spPr>
          <a:xfrm>
            <a:off x="2834900" y="1236487"/>
            <a:ext cx="269200" cy="269200"/>
          </a:xfrm>
          <a:prstGeom prst="rect">
            <a:avLst/>
          </a:prstGeom>
          <a:noFill/>
          <a:ln>
            <a:noFill/>
          </a:ln>
        </p:spPr>
      </p:pic>
      <p:pic>
        <p:nvPicPr>
          <p:cNvPr id="91" name="Google Shape;91;p19"/>
          <p:cNvPicPr preferRelativeResize="0"/>
          <p:nvPr/>
        </p:nvPicPr>
        <p:blipFill>
          <a:blip r:embed="rId3">
            <a:alphaModFix/>
          </a:blip>
          <a:stretch>
            <a:fillRect/>
          </a:stretch>
        </p:blipFill>
        <p:spPr>
          <a:xfrm>
            <a:off x="3789912" y="1636572"/>
            <a:ext cx="269200" cy="269200"/>
          </a:xfrm>
          <a:prstGeom prst="rect">
            <a:avLst/>
          </a:prstGeom>
          <a:noFill/>
          <a:ln>
            <a:noFill/>
          </a:ln>
        </p:spPr>
      </p:pic>
      <p:pic>
        <p:nvPicPr>
          <p:cNvPr id="92" name="Google Shape;92;p19"/>
          <p:cNvPicPr preferRelativeResize="0"/>
          <p:nvPr/>
        </p:nvPicPr>
        <p:blipFill>
          <a:blip r:embed="rId3">
            <a:alphaModFix/>
          </a:blip>
          <a:stretch>
            <a:fillRect/>
          </a:stretch>
        </p:blipFill>
        <p:spPr>
          <a:xfrm>
            <a:off x="2828081" y="2017572"/>
            <a:ext cx="269200" cy="269200"/>
          </a:xfrm>
          <a:prstGeom prst="rect">
            <a:avLst/>
          </a:prstGeom>
          <a:noFill/>
          <a:ln>
            <a:noFill/>
          </a:ln>
        </p:spPr>
      </p:pic>
      <p:pic>
        <p:nvPicPr>
          <p:cNvPr id="93" name="Google Shape;93;p19"/>
          <p:cNvPicPr preferRelativeResize="0"/>
          <p:nvPr/>
        </p:nvPicPr>
        <p:blipFill>
          <a:blip r:embed="rId3">
            <a:alphaModFix/>
          </a:blip>
          <a:stretch>
            <a:fillRect/>
          </a:stretch>
        </p:blipFill>
        <p:spPr>
          <a:xfrm>
            <a:off x="875509" y="2408115"/>
            <a:ext cx="269200" cy="269200"/>
          </a:xfrm>
          <a:prstGeom prst="rect">
            <a:avLst/>
          </a:prstGeom>
          <a:noFill/>
          <a:ln>
            <a:noFill/>
          </a:ln>
        </p:spPr>
      </p:pic>
      <p:pic>
        <p:nvPicPr>
          <p:cNvPr id="94" name="Google Shape;94;p19"/>
          <p:cNvPicPr preferRelativeResize="0"/>
          <p:nvPr/>
        </p:nvPicPr>
        <p:blipFill>
          <a:blip r:embed="rId3">
            <a:alphaModFix/>
          </a:blip>
          <a:stretch>
            <a:fillRect/>
          </a:stretch>
        </p:blipFill>
        <p:spPr>
          <a:xfrm>
            <a:off x="1132454" y="3055885"/>
            <a:ext cx="269200" cy="269200"/>
          </a:xfrm>
          <a:prstGeom prst="rect">
            <a:avLst/>
          </a:prstGeom>
          <a:noFill/>
          <a:ln>
            <a:noFill/>
          </a:ln>
        </p:spPr>
      </p:pic>
      <p:pic>
        <p:nvPicPr>
          <p:cNvPr id="95" name="Google Shape;95;p19"/>
          <p:cNvPicPr preferRelativeResize="0"/>
          <p:nvPr/>
        </p:nvPicPr>
        <p:blipFill>
          <a:blip r:embed="rId3">
            <a:alphaModFix/>
          </a:blip>
          <a:stretch>
            <a:fillRect/>
          </a:stretch>
        </p:blipFill>
        <p:spPr>
          <a:xfrm>
            <a:off x="1856425" y="3436744"/>
            <a:ext cx="269200" cy="269200"/>
          </a:xfrm>
          <a:prstGeom prst="rect">
            <a:avLst/>
          </a:prstGeom>
          <a:noFill/>
          <a:ln>
            <a:noFill/>
          </a:ln>
        </p:spPr>
      </p:pic>
      <p:pic>
        <p:nvPicPr>
          <p:cNvPr id="96" name="Google Shape;96;p19"/>
          <p:cNvPicPr preferRelativeResize="0"/>
          <p:nvPr/>
        </p:nvPicPr>
        <p:blipFill>
          <a:blip r:embed="rId3">
            <a:alphaModFix/>
          </a:blip>
          <a:stretch>
            <a:fillRect/>
          </a:stretch>
        </p:blipFill>
        <p:spPr>
          <a:xfrm>
            <a:off x="1094425" y="3827287"/>
            <a:ext cx="269200" cy="269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2407550" y="176213"/>
            <a:ext cx="4329000" cy="61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What did they want to find out?</a:t>
            </a:r>
            <a:endParaRPr sz="1800"/>
          </a:p>
        </p:txBody>
      </p:sp>
      <p:sp>
        <p:nvSpPr>
          <p:cNvPr id="102" name="Google Shape;102;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Are the tweets with emojis more emotionally loaded?</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Does the presence of emojis in tweets have an impact on the human emotional perception of the tweets?</a:t>
            </a:r>
            <a:endParaRPr sz="1600">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ts val="1600"/>
              <a:buFont typeface="Montserrat"/>
              <a:buChar char="●"/>
            </a:pPr>
            <a:r>
              <a:rPr lang="en" sz="1600">
                <a:latin typeface="Montserrat"/>
                <a:ea typeface="Montserrat"/>
                <a:cs typeface="Montserrat"/>
                <a:sym typeface="Montserrat"/>
              </a:rPr>
              <a:t>Where are the emojis typically placed in tweets?</a:t>
            </a:r>
            <a:endParaRPr sz="1600">
              <a:latin typeface="Montserrat"/>
              <a:ea typeface="Montserrat"/>
              <a:cs typeface="Montserrat"/>
              <a:sym typeface="Montserrat"/>
            </a:endParaRPr>
          </a:p>
          <a:p>
            <a:pPr indent="-330200" lvl="0" marL="457200" rtl="0" algn="l">
              <a:lnSpc>
                <a:spcPct val="115000"/>
              </a:lnSpc>
              <a:spcBef>
                <a:spcPts val="1000"/>
              </a:spcBef>
              <a:spcAft>
                <a:spcPts val="1000"/>
              </a:spcAft>
              <a:buSzPts val="1600"/>
              <a:buFont typeface="Montserrat"/>
              <a:buChar char="●"/>
            </a:pPr>
            <a:r>
              <a:rPr lang="en" sz="1600">
                <a:latin typeface="Montserrat"/>
                <a:ea typeface="Montserrat"/>
                <a:cs typeface="Montserrat"/>
                <a:sym typeface="Montserrat"/>
              </a:rPr>
              <a:t>Is the sentiment ranking between the different languages significantly different? </a:t>
            </a:r>
            <a:endParaRPr sz="1600">
              <a:latin typeface="Montserrat"/>
              <a:ea typeface="Montserrat"/>
              <a:cs typeface="Montserrat"/>
              <a:sym typeface="Montserrat"/>
            </a:endParaRPr>
          </a:p>
        </p:txBody>
      </p:sp>
      <p:pic>
        <p:nvPicPr>
          <p:cNvPr id="103" name="Google Shape;103;p20"/>
          <p:cNvPicPr preferRelativeResize="0"/>
          <p:nvPr/>
        </p:nvPicPr>
        <p:blipFill>
          <a:blip r:embed="rId3">
            <a:alphaModFix/>
          </a:blip>
          <a:stretch>
            <a:fillRect/>
          </a:stretch>
        </p:blipFill>
        <p:spPr>
          <a:xfrm>
            <a:off x="443386" y="1335675"/>
            <a:ext cx="313275" cy="313275"/>
          </a:xfrm>
          <a:prstGeom prst="rect">
            <a:avLst/>
          </a:prstGeom>
          <a:noFill/>
          <a:ln>
            <a:noFill/>
          </a:ln>
        </p:spPr>
      </p:pic>
      <p:pic>
        <p:nvPicPr>
          <p:cNvPr id="104" name="Google Shape;104;p20"/>
          <p:cNvPicPr preferRelativeResize="0"/>
          <p:nvPr/>
        </p:nvPicPr>
        <p:blipFill>
          <a:blip r:embed="rId3">
            <a:alphaModFix/>
          </a:blip>
          <a:stretch>
            <a:fillRect/>
          </a:stretch>
        </p:blipFill>
        <p:spPr>
          <a:xfrm>
            <a:off x="443386" y="1764247"/>
            <a:ext cx="313275" cy="313275"/>
          </a:xfrm>
          <a:prstGeom prst="rect">
            <a:avLst/>
          </a:prstGeom>
          <a:noFill/>
          <a:ln>
            <a:noFill/>
          </a:ln>
        </p:spPr>
      </p:pic>
      <p:pic>
        <p:nvPicPr>
          <p:cNvPr id="105" name="Google Shape;105;p20"/>
          <p:cNvPicPr preferRelativeResize="0"/>
          <p:nvPr/>
        </p:nvPicPr>
        <p:blipFill>
          <a:blip r:embed="rId3">
            <a:alphaModFix/>
          </a:blip>
          <a:stretch>
            <a:fillRect/>
          </a:stretch>
        </p:blipFill>
        <p:spPr>
          <a:xfrm>
            <a:off x="443386" y="2850132"/>
            <a:ext cx="313275" cy="313275"/>
          </a:xfrm>
          <a:prstGeom prst="rect">
            <a:avLst/>
          </a:prstGeom>
          <a:noFill/>
          <a:ln>
            <a:noFill/>
          </a:ln>
        </p:spPr>
      </p:pic>
      <p:pic>
        <p:nvPicPr>
          <p:cNvPr id="106" name="Google Shape;106;p20"/>
          <p:cNvPicPr preferRelativeResize="0"/>
          <p:nvPr/>
        </p:nvPicPr>
        <p:blipFill>
          <a:blip r:embed="rId3">
            <a:alphaModFix/>
          </a:blip>
          <a:stretch>
            <a:fillRect/>
          </a:stretch>
        </p:blipFill>
        <p:spPr>
          <a:xfrm>
            <a:off x="443386" y="3316875"/>
            <a:ext cx="313275" cy="313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1"/>
          <p:cNvSpPr/>
          <p:nvPr/>
        </p:nvSpPr>
        <p:spPr>
          <a:xfrm>
            <a:off x="197650" y="125475"/>
            <a:ext cx="3782100" cy="458100"/>
          </a:xfrm>
          <a:prstGeom prst="rect">
            <a:avLst/>
          </a:prstGeom>
          <a:solidFill>
            <a:srgbClr val="C6FFFD"/>
          </a:solidFill>
          <a:ln cap="flat" cmpd="sng" w="38100">
            <a:solidFill>
              <a:srgbClr val="000000"/>
            </a:solidFill>
            <a:prstDash val="solid"/>
            <a:round/>
            <a:headEnd len="sm" w="sm" type="none"/>
            <a:tailEnd len="sm" w="sm" type="none"/>
          </a:ln>
          <a:effectLst>
            <a:outerShdw blurRad="28575" rotWithShape="0" algn="bl" dir="5400000" dist="38100">
              <a:srgbClr val="000000">
                <a:alpha val="41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1"/>
          <p:cNvSpPr txBox="1"/>
          <p:nvPr>
            <p:ph idx="4294967295" type="title"/>
          </p:nvPr>
        </p:nvSpPr>
        <p:spPr>
          <a:xfrm>
            <a:off x="197737" y="158262"/>
            <a:ext cx="3782100" cy="39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t>Emoji sentiment scores</a:t>
            </a:r>
            <a:endParaRPr sz="1800"/>
          </a:p>
        </p:txBody>
      </p:sp>
      <p:pic>
        <p:nvPicPr>
          <p:cNvPr id="113" name="Google Shape;113;p21"/>
          <p:cNvPicPr preferRelativeResize="0"/>
          <p:nvPr/>
        </p:nvPicPr>
        <p:blipFill>
          <a:blip r:embed="rId3">
            <a:alphaModFix/>
          </a:blip>
          <a:stretch>
            <a:fillRect/>
          </a:stretch>
        </p:blipFill>
        <p:spPr>
          <a:xfrm>
            <a:off x="995325" y="706875"/>
            <a:ext cx="7449525" cy="3936651"/>
          </a:xfrm>
          <a:prstGeom prst="rect">
            <a:avLst/>
          </a:prstGeom>
          <a:noFill/>
          <a:ln>
            <a:noFill/>
          </a:ln>
        </p:spPr>
      </p:pic>
      <p:pic>
        <p:nvPicPr>
          <p:cNvPr id="114" name="Google Shape;114;p21"/>
          <p:cNvPicPr preferRelativeResize="0"/>
          <p:nvPr/>
        </p:nvPicPr>
        <p:blipFill>
          <a:blip r:embed="rId4">
            <a:alphaModFix/>
          </a:blip>
          <a:stretch>
            <a:fillRect/>
          </a:stretch>
        </p:blipFill>
        <p:spPr>
          <a:xfrm>
            <a:off x="995325" y="706875"/>
            <a:ext cx="7449525" cy="3936651"/>
          </a:xfrm>
          <a:prstGeom prst="rect">
            <a:avLst/>
          </a:prstGeom>
          <a:noFill/>
          <a:ln>
            <a:noFill/>
          </a:ln>
        </p:spPr>
      </p:pic>
      <p:pic>
        <p:nvPicPr>
          <p:cNvPr id="115" name="Google Shape;115;p21"/>
          <p:cNvPicPr preferRelativeResize="0"/>
          <p:nvPr/>
        </p:nvPicPr>
        <p:blipFill>
          <a:blip r:embed="rId5">
            <a:alphaModFix/>
          </a:blip>
          <a:stretch>
            <a:fillRect/>
          </a:stretch>
        </p:blipFill>
        <p:spPr>
          <a:xfrm>
            <a:off x="5690925" y="1080450"/>
            <a:ext cx="2573025" cy="1683175"/>
          </a:xfrm>
          <a:prstGeom prst="rect">
            <a:avLst/>
          </a:prstGeom>
          <a:noFill/>
          <a:ln cap="flat" cmpd="sng" w="9525">
            <a:solidFill>
              <a:srgbClr val="000000"/>
            </a:solidFill>
            <a:prstDash val="solid"/>
            <a:round/>
            <a:headEnd len="sm" w="sm" type="none"/>
            <a:tailEnd len="sm" w="sm" type="none"/>
          </a:ln>
        </p:spPr>
      </p:pic>
      <p:pic>
        <p:nvPicPr>
          <p:cNvPr id="116" name="Google Shape;116;p21"/>
          <p:cNvPicPr preferRelativeResize="0"/>
          <p:nvPr/>
        </p:nvPicPr>
        <p:blipFill>
          <a:blip r:embed="rId6">
            <a:alphaModFix/>
          </a:blip>
          <a:stretch>
            <a:fillRect/>
          </a:stretch>
        </p:blipFill>
        <p:spPr>
          <a:xfrm>
            <a:off x="1998964" y="1080450"/>
            <a:ext cx="2573035" cy="1683175"/>
          </a:xfrm>
          <a:prstGeom prst="rect">
            <a:avLst/>
          </a:prstGeom>
          <a:noFill/>
          <a:ln cap="flat" cmpd="sng" w="9525">
            <a:solidFill>
              <a:srgbClr val="000000"/>
            </a:solidFill>
            <a:prstDash val="solid"/>
            <a:round/>
            <a:headEnd len="sm" w="sm" type="none"/>
            <a:tailEnd len="sm" w="sm" type="none"/>
          </a:ln>
        </p:spPr>
      </p:pic>
      <p:pic>
        <p:nvPicPr>
          <p:cNvPr id="117" name="Google Shape;117;p21"/>
          <p:cNvPicPr preferRelativeResize="0"/>
          <p:nvPr/>
        </p:nvPicPr>
        <p:blipFill>
          <a:blip r:embed="rId7">
            <a:alphaModFix/>
          </a:blip>
          <a:stretch>
            <a:fillRect/>
          </a:stretch>
        </p:blipFill>
        <p:spPr>
          <a:xfrm>
            <a:off x="5477625" y="421925"/>
            <a:ext cx="2674375" cy="3659649"/>
          </a:xfrm>
          <a:prstGeom prst="rect">
            <a:avLst/>
          </a:prstGeom>
          <a:noFill/>
          <a:ln cap="flat" cmpd="sng" w="9525">
            <a:solidFill>
              <a:srgbClr val="000000"/>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500"/>
                                        <p:tgtEl>
                                          <p:spTgt spid="114"/>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700"/>
                                        <p:tgtEl>
                                          <p:spTgt spid="116"/>
                                        </p:tgtEl>
                                      </p:cBhvr>
                                    </p:animEffect>
                                  </p:childTnLst>
                                </p:cTn>
                              </p:par>
                              <p:par>
                                <p:cTn fill="hold" nodeType="with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700"/>
                                        <p:tgtEl>
                                          <p:spTgt spid="1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16"/>
                                        </p:tgtEl>
                                      </p:cBhvr>
                                    </p:animEffect>
                                    <p:set>
                                      <p:cBhvr>
                                        <p:cTn dur="1" fill="hold">
                                          <p:stCondLst>
                                            <p:cond delay="500"/>
                                          </p:stCondLst>
                                        </p:cTn>
                                        <p:tgtEl>
                                          <p:spTgt spid="11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115"/>
                                        </p:tgtEl>
                                      </p:cBhvr>
                                    </p:animEffect>
                                    <p:set>
                                      <p:cBhvr>
                                        <p:cTn dur="1" fill="hold">
                                          <p:stCondLst>
                                            <p:cond delay="500"/>
                                          </p:stCondLst>
                                        </p:cTn>
                                        <p:tgtEl>
                                          <p:spTgt spid="115"/>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700"/>
                                        <p:tgtEl>
                                          <p:spTgt spid="1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pic>
        <p:nvPicPr>
          <p:cNvPr id="122" name="Google Shape;122;p22"/>
          <p:cNvPicPr preferRelativeResize="0"/>
          <p:nvPr/>
        </p:nvPicPr>
        <p:blipFill>
          <a:blip r:embed="rId3">
            <a:alphaModFix/>
          </a:blip>
          <a:stretch>
            <a:fillRect/>
          </a:stretch>
        </p:blipFill>
        <p:spPr>
          <a:xfrm>
            <a:off x="1402350" y="908625"/>
            <a:ext cx="6708353" cy="3869974"/>
          </a:xfrm>
          <a:prstGeom prst="rect">
            <a:avLst/>
          </a:prstGeom>
          <a:noFill/>
          <a:ln>
            <a:noFill/>
          </a:ln>
        </p:spPr>
      </p:pic>
      <p:sp>
        <p:nvSpPr>
          <p:cNvPr id="123" name="Google Shape;123;p22"/>
          <p:cNvSpPr/>
          <p:nvPr/>
        </p:nvSpPr>
        <p:spPr>
          <a:xfrm>
            <a:off x="197650" y="125475"/>
            <a:ext cx="4974300" cy="723000"/>
          </a:xfrm>
          <a:prstGeom prst="rect">
            <a:avLst/>
          </a:prstGeom>
          <a:solidFill>
            <a:srgbClr val="C6FFFD"/>
          </a:solidFill>
          <a:ln cap="flat" cmpd="sng" w="38100">
            <a:solidFill>
              <a:srgbClr val="000000"/>
            </a:solidFill>
            <a:prstDash val="solid"/>
            <a:round/>
            <a:headEnd len="sm" w="sm" type="none"/>
            <a:tailEnd len="sm" w="sm" type="none"/>
          </a:ln>
          <a:effectLst>
            <a:outerShdw blurRad="28575" rotWithShape="0" algn="bl" dir="5400000" dist="38100">
              <a:srgbClr val="000000">
                <a:alpha val="41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2"/>
          <p:cNvSpPr txBox="1"/>
          <p:nvPr>
            <p:ph idx="4294967295" type="title"/>
          </p:nvPr>
        </p:nvSpPr>
        <p:spPr>
          <a:xfrm>
            <a:off x="197765" y="177214"/>
            <a:ext cx="4974300" cy="63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t>Distribution of sentiment scores</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pic>
        <p:nvPicPr>
          <p:cNvPr id="129" name="Google Shape;129;p23"/>
          <p:cNvPicPr preferRelativeResize="0"/>
          <p:nvPr/>
        </p:nvPicPr>
        <p:blipFill>
          <a:blip r:embed="rId3">
            <a:alphaModFix/>
          </a:blip>
          <a:stretch>
            <a:fillRect/>
          </a:stretch>
        </p:blipFill>
        <p:spPr>
          <a:xfrm>
            <a:off x="300053" y="257357"/>
            <a:ext cx="6577026" cy="2382341"/>
          </a:xfrm>
          <a:prstGeom prst="rect">
            <a:avLst/>
          </a:prstGeom>
          <a:noFill/>
          <a:ln cap="flat" cmpd="sng" w="19050">
            <a:solidFill>
              <a:srgbClr val="000000"/>
            </a:solidFill>
            <a:prstDash val="solid"/>
            <a:round/>
            <a:headEnd len="sm" w="sm" type="none"/>
            <a:tailEnd len="sm" w="sm" type="none"/>
          </a:ln>
        </p:spPr>
      </p:pic>
      <p:pic>
        <p:nvPicPr>
          <p:cNvPr id="130" name="Google Shape;130;p23"/>
          <p:cNvPicPr preferRelativeResize="0"/>
          <p:nvPr/>
        </p:nvPicPr>
        <p:blipFill>
          <a:blip r:embed="rId4">
            <a:alphaModFix/>
          </a:blip>
          <a:stretch>
            <a:fillRect/>
          </a:stretch>
        </p:blipFill>
        <p:spPr>
          <a:xfrm>
            <a:off x="2700575" y="2639700"/>
            <a:ext cx="6135998" cy="2258426"/>
          </a:xfrm>
          <a:prstGeom prst="rect">
            <a:avLst/>
          </a:prstGeom>
          <a:noFill/>
          <a:ln cap="flat" cmpd="sng" w="19050">
            <a:solidFill>
              <a:srgbClr val="000000"/>
            </a:solidFill>
            <a:prstDash val="solid"/>
            <a:round/>
            <a:headEnd len="sm" w="sm" type="none"/>
            <a:tailEnd len="sm" w="sm" type="none"/>
          </a:ln>
        </p:spPr>
      </p:pic>
      <p:sp>
        <p:nvSpPr>
          <p:cNvPr id="131" name="Google Shape;131;p23"/>
          <p:cNvSpPr/>
          <p:nvPr/>
        </p:nvSpPr>
        <p:spPr>
          <a:xfrm>
            <a:off x="554050" y="4044175"/>
            <a:ext cx="1679400" cy="576000"/>
          </a:xfrm>
          <a:prstGeom prst="rect">
            <a:avLst/>
          </a:prstGeom>
          <a:solidFill>
            <a:srgbClr val="C6FFFD"/>
          </a:solidFill>
          <a:ln cap="flat" cmpd="sng" w="38100">
            <a:solidFill>
              <a:srgbClr val="000000"/>
            </a:solidFill>
            <a:prstDash val="solid"/>
            <a:round/>
            <a:headEnd len="sm" w="sm" type="none"/>
            <a:tailEnd len="sm" w="sm" type="none"/>
          </a:ln>
          <a:effectLst>
            <a:outerShdw blurRad="28575" rotWithShape="0" algn="bl" dir="5400000" dist="38100">
              <a:srgbClr val="000000">
                <a:alpha val="41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3"/>
          <p:cNvSpPr txBox="1"/>
          <p:nvPr>
            <p:ph idx="4294967295" type="title"/>
          </p:nvPr>
        </p:nvSpPr>
        <p:spPr>
          <a:xfrm>
            <a:off x="554090" y="4108013"/>
            <a:ext cx="1679400" cy="44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t>Top 33 </a:t>
            </a:r>
            <a:endParaRPr sz="1800"/>
          </a:p>
        </p:txBody>
      </p:sp>
      <p:sp>
        <p:nvSpPr>
          <p:cNvPr id="133" name="Google Shape;133;p23"/>
          <p:cNvSpPr/>
          <p:nvPr/>
        </p:nvSpPr>
        <p:spPr>
          <a:xfrm>
            <a:off x="7091199" y="405100"/>
            <a:ext cx="1619100" cy="528000"/>
          </a:xfrm>
          <a:prstGeom prst="rect">
            <a:avLst/>
          </a:prstGeom>
          <a:solidFill>
            <a:srgbClr val="C6FFFD"/>
          </a:solidFill>
          <a:ln cap="flat" cmpd="sng" w="38100">
            <a:solidFill>
              <a:srgbClr val="000000"/>
            </a:solidFill>
            <a:prstDash val="solid"/>
            <a:round/>
            <a:headEnd len="sm" w="sm" type="none"/>
            <a:tailEnd len="sm" w="sm" type="none"/>
          </a:ln>
          <a:effectLst>
            <a:outerShdw blurRad="28575" rotWithShape="0" algn="bl" dir="5400000" dist="38100">
              <a:srgbClr val="000000">
                <a:alpha val="41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3"/>
          <p:cNvSpPr txBox="1"/>
          <p:nvPr>
            <p:ph idx="4294967295" type="title"/>
          </p:nvPr>
        </p:nvSpPr>
        <p:spPr>
          <a:xfrm>
            <a:off x="7091238" y="463635"/>
            <a:ext cx="1619100" cy="40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t>Top 751</a:t>
            </a:r>
            <a:endParaRPr sz="1800"/>
          </a:p>
        </p:txBody>
      </p:sp>
      <p:sp>
        <p:nvSpPr>
          <p:cNvPr id="135" name="Google Shape;135;p23"/>
          <p:cNvSpPr/>
          <p:nvPr/>
        </p:nvSpPr>
        <p:spPr>
          <a:xfrm>
            <a:off x="982900" y="2441025"/>
            <a:ext cx="228900" cy="198600"/>
          </a:xfrm>
          <a:prstGeom prst="rect">
            <a:avLst/>
          </a:prstGeom>
          <a:noFill/>
          <a:ln cap="flat" cmpd="sng" w="19050">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4"/>
          <p:cNvSpPr txBox="1"/>
          <p:nvPr>
            <p:ph type="title"/>
          </p:nvPr>
        </p:nvSpPr>
        <p:spPr>
          <a:xfrm>
            <a:off x="148065" y="227862"/>
            <a:ext cx="39036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Checks</a:t>
            </a:r>
            <a:endParaRPr/>
          </a:p>
        </p:txBody>
      </p:sp>
      <p:sp>
        <p:nvSpPr>
          <p:cNvPr id="141" name="Google Shape;141;p24"/>
          <p:cNvSpPr txBox="1"/>
          <p:nvPr>
            <p:ph idx="1" type="body"/>
          </p:nvPr>
        </p:nvSpPr>
        <p:spPr>
          <a:xfrm>
            <a:off x="543925" y="904800"/>
            <a:ext cx="8149200" cy="3654900"/>
          </a:xfrm>
          <a:prstGeom prst="rect">
            <a:avLst/>
          </a:prstGeom>
        </p:spPr>
        <p:txBody>
          <a:bodyPr anchorCtr="0" anchor="ctr" bIns="91425" lIns="91425" spcFirstLastPara="1" rIns="91425" wrap="square" tIns="91425">
            <a:noAutofit/>
          </a:bodyPr>
          <a:lstStyle/>
          <a:p>
            <a:pPr indent="-330200" lvl="0" marL="457200" rtl="0" algn="l">
              <a:lnSpc>
                <a:spcPct val="100000"/>
              </a:lnSpc>
              <a:spcBef>
                <a:spcPts val="0"/>
              </a:spcBef>
              <a:spcAft>
                <a:spcPts val="0"/>
              </a:spcAft>
              <a:buClr>
                <a:srgbClr val="000000"/>
              </a:buClr>
              <a:buSzPts val="1600"/>
              <a:buFont typeface="Montserrat"/>
              <a:buChar char="●"/>
            </a:pPr>
            <a:r>
              <a:rPr lang="en" sz="1600">
                <a:solidFill>
                  <a:schemeClr val="dk1"/>
                </a:solidFill>
                <a:latin typeface="Montserrat"/>
                <a:ea typeface="Montserrat"/>
                <a:cs typeface="Montserrat"/>
                <a:sym typeface="Montserrat"/>
              </a:rPr>
              <a:t>Compared against Emojitracker, a real time website that monitors emojis use on twitter</a:t>
            </a:r>
            <a:endParaRPr sz="1600">
              <a:solidFill>
                <a:schemeClr val="dk1"/>
              </a:solidFill>
              <a:latin typeface="Montserrat"/>
              <a:ea typeface="Montserrat"/>
              <a:cs typeface="Montserrat"/>
              <a:sym typeface="Montserrat"/>
            </a:endParaRPr>
          </a:p>
          <a:p>
            <a:pPr indent="-330200" lvl="0" marL="457200" rtl="0" algn="l">
              <a:lnSpc>
                <a:spcPct val="100000"/>
              </a:lnSpc>
              <a:spcBef>
                <a:spcPts val="1000"/>
              </a:spcBef>
              <a:spcAft>
                <a:spcPts val="0"/>
              </a:spcAft>
              <a:buClr>
                <a:srgbClr val="000000"/>
              </a:buClr>
              <a:buSzPts val="1600"/>
              <a:buFont typeface="Montserrat"/>
              <a:buChar char="●"/>
            </a:pPr>
            <a:r>
              <a:rPr lang="en" sz="1600">
                <a:solidFill>
                  <a:schemeClr val="dk1"/>
                </a:solidFill>
                <a:latin typeface="Montserrat"/>
                <a:ea typeface="Montserrat"/>
                <a:cs typeface="Montserrat"/>
                <a:sym typeface="Montserrat"/>
              </a:rPr>
              <a:t>Annotators are sometimes not consistent (even with themselves), must measure inter-annotator agreement. Double checked by redundancy in tweet inspections, and the following metrics...</a:t>
            </a:r>
            <a:endParaRPr sz="1600">
              <a:solidFill>
                <a:schemeClr val="dk1"/>
              </a:solidFill>
              <a:latin typeface="Montserrat"/>
              <a:ea typeface="Montserrat"/>
              <a:cs typeface="Montserrat"/>
              <a:sym typeface="Montserrat"/>
            </a:endParaRPr>
          </a:p>
          <a:p>
            <a:pPr indent="-330200" lvl="1" marL="914400" rtl="0" algn="l">
              <a:lnSpc>
                <a:spcPct val="100000"/>
              </a:lnSpc>
              <a:spcBef>
                <a:spcPts val="1000"/>
              </a:spcBef>
              <a:spcAft>
                <a:spcPts val="0"/>
              </a:spcAft>
              <a:buClr>
                <a:srgbClr val="000000"/>
              </a:buClr>
              <a:buSzPts val="1600"/>
              <a:buFont typeface="Montserrat"/>
              <a:buChar char="●"/>
            </a:pPr>
            <a:r>
              <a:rPr lang="en" sz="1600">
                <a:solidFill>
                  <a:schemeClr val="dk1"/>
                </a:solidFill>
                <a:latin typeface="Montserrat"/>
                <a:ea typeface="Montserrat"/>
                <a:cs typeface="Montserrat"/>
                <a:sym typeface="Montserrat"/>
              </a:rPr>
              <a:t>Krippendorff’s Alpha-reliability score, where a disagreement between the negative and the positive sentiment is four times as costly as that between the neutral and positive</a:t>
            </a:r>
            <a:endParaRPr sz="1600">
              <a:solidFill>
                <a:schemeClr val="dk1"/>
              </a:solidFill>
              <a:latin typeface="Montserrat"/>
              <a:ea typeface="Montserrat"/>
              <a:cs typeface="Montserrat"/>
              <a:sym typeface="Montserrat"/>
            </a:endParaRPr>
          </a:p>
          <a:p>
            <a:pPr indent="-330200" lvl="1" marL="914400" rtl="0" algn="l">
              <a:lnSpc>
                <a:spcPct val="100000"/>
              </a:lnSpc>
              <a:spcBef>
                <a:spcPts val="1000"/>
              </a:spcBef>
              <a:spcAft>
                <a:spcPts val="0"/>
              </a:spcAft>
              <a:buClr>
                <a:srgbClr val="000000"/>
              </a:buClr>
              <a:buSzPts val="1600"/>
              <a:buFont typeface="Montserrat"/>
              <a:buChar char="●"/>
            </a:pPr>
            <a:r>
              <a:rPr lang="en" sz="1600">
                <a:solidFill>
                  <a:schemeClr val="dk1"/>
                </a:solidFill>
                <a:latin typeface="Montserrat"/>
                <a:ea typeface="Montserrat"/>
                <a:cs typeface="Montserrat"/>
                <a:sym typeface="Montserrat"/>
              </a:rPr>
              <a:t>Accuracy - the number of equally labeled tweets by different annotators, divided by the total number of tweets labeled twice</a:t>
            </a:r>
            <a:endParaRPr sz="1600">
              <a:solidFill>
                <a:schemeClr val="dk1"/>
              </a:solidFill>
              <a:latin typeface="Montserrat"/>
              <a:ea typeface="Montserrat"/>
              <a:cs typeface="Montserrat"/>
              <a:sym typeface="Montserrat"/>
            </a:endParaRPr>
          </a:p>
          <a:p>
            <a:pPr indent="-330200" lvl="1" marL="914400" rtl="0" algn="l">
              <a:lnSpc>
                <a:spcPct val="100000"/>
              </a:lnSpc>
              <a:spcBef>
                <a:spcPts val="1000"/>
              </a:spcBef>
              <a:spcAft>
                <a:spcPts val="1000"/>
              </a:spcAft>
              <a:buClr>
                <a:srgbClr val="000000"/>
              </a:buClr>
              <a:buSzPts val="1600"/>
              <a:buFont typeface="Montserrat"/>
              <a:buChar char="●"/>
            </a:pPr>
            <a:r>
              <a:rPr lang="en" sz="1600">
                <a:solidFill>
                  <a:schemeClr val="dk1"/>
                </a:solidFill>
                <a:latin typeface="Montserrat"/>
                <a:ea typeface="Montserrat"/>
                <a:cs typeface="Montserrat"/>
                <a:sym typeface="Montserrat"/>
              </a:rPr>
              <a:t>Machine learning model against a test set</a:t>
            </a:r>
            <a:endParaRPr sz="1600">
              <a:latin typeface="Montserrat"/>
              <a:ea typeface="Montserrat"/>
              <a:cs typeface="Montserrat"/>
              <a:sym typeface="Montserrat"/>
            </a:endParaRPr>
          </a:p>
        </p:txBody>
      </p:sp>
      <p:pic>
        <p:nvPicPr>
          <p:cNvPr id="142" name="Google Shape;142;p24"/>
          <p:cNvPicPr preferRelativeResize="0"/>
          <p:nvPr/>
        </p:nvPicPr>
        <p:blipFill>
          <a:blip r:embed="rId3">
            <a:alphaModFix/>
          </a:blip>
          <a:stretch>
            <a:fillRect/>
          </a:stretch>
        </p:blipFill>
        <p:spPr>
          <a:xfrm>
            <a:off x="649971" y="1075998"/>
            <a:ext cx="299525" cy="299525"/>
          </a:xfrm>
          <a:prstGeom prst="rect">
            <a:avLst/>
          </a:prstGeom>
          <a:noFill/>
          <a:ln>
            <a:noFill/>
          </a:ln>
        </p:spPr>
      </p:pic>
      <p:pic>
        <p:nvPicPr>
          <p:cNvPr id="143" name="Google Shape;143;p24"/>
          <p:cNvPicPr preferRelativeResize="0"/>
          <p:nvPr/>
        </p:nvPicPr>
        <p:blipFill>
          <a:blip r:embed="rId3">
            <a:alphaModFix/>
          </a:blip>
          <a:stretch>
            <a:fillRect/>
          </a:stretch>
        </p:blipFill>
        <p:spPr>
          <a:xfrm>
            <a:off x="649971" y="1685598"/>
            <a:ext cx="299525" cy="299525"/>
          </a:xfrm>
          <a:prstGeom prst="rect">
            <a:avLst/>
          </a:prstGeom>
          <a:noFill/>
          <a:ln>
            <a:noFill/>
          </a:ln>
        </p:spPr>
      </p:pic>
      <p:pic>
        <p:nvPicPr>
          <p:cNvPr id="144" name="Google Shape;144;p24"/>
          <p:cNvPicPr preferRelativeResize="0"/>
          <p:nvPr/>
        </p:nvPicPr>
        <p:blipFill>
          <a:blip r:embed="rId4">
            <a:alphaModFix/>
          </a:blip>
          <a:stretch>
            <a:fillRect/>
          </a:stretch>
        </p:blipFill>
        <p:spPr>
          <a:xfrm>
            <a:off x="1103100" y="3996600"/>
            <a:ext cx="299525" cy="299525"/>
          </a:xfrm>
          <a:prstGeom prst="rect">
            <a:avLst/>
          </a:prstGeom>
          <a:noFill/>
          <a:ln>
            <a:noFill/>
          </a:ln>
        </p:spPr>
      </p:pic>
      <p:pic>
        <p:nvPicPr>
          <p:cNvPr id="145" name="Google Shape;145;p24"/>
          <p:cNvPicPr preferRelativeResize="0"/>
          <p:nvPr/>
        </p:nvPicPr>
        <p:blipFill>
          <a:blip r:embed="rId4">
            <a:alphaModFix/>
          </a:blip>
          <a:stretch>
            <a:fillRect/>
          </a:stretch>
        </p:blipFill>
        <p:spPr>
          <a:xfrm>
            <a:off x="1103100" y="3387000"/>
            <a:ext cx="299525" cy="299525"/>
          </a:xfrm>
          <a:prstGeom prst="rect">
            <a:avLst/>
          </a:prstGeom>
          <a:noFill/>
          <a:ln>
            <a:noFill/>
          </a:ln>
        </p:spPr>
      </p:pic>
      <p:pic>
        <p:nvPicPr>
          <p:cNvPr id="146" name="Google Shape;146;p24"/>
          <p:cNvPicPr preferRelativeResize="0"/>
          <p:nvPr/>
        </p:nvPicPr>
        <p:blipFill>
          <a:blip r:embed="rId4">
            <a:alphaModFix/>
          </a:blip>
          <a:stretch>
            <a:fillRect/>
          </a:stretch>
        </p:blipFill>
        <p:spPr>
          <a:xfrm>
            <a:off x="1103100" y="2548800"/>
            <a:ext cx="299525" cy="299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moji">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